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 id="2147483687" r:id="rId2"/>
  </p:sldMasterIdLst>
  <p:notesMasterIdLst>
    <p:notesMasterId r:id="rId4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Lst>
  <p:sldSz cx="9144000" cy="5143500" type="screen16x9"/>
  <p:notesSz cx="6858000" cy="9144000"/>
  <p:embeddedFontLst>
    <p:embeddedFont>
      <p:font typeface="Calibri" panose="020F0502020204030204" pitchFamily="34" charset="0"/>
      <p:regular r:id="rId41"/>
      <p:bold r:id="rId42"/>
      <p:italic r:id="rId43"/>
      <p:boldItalic r:id="rId44"/>
    </p:embeddedFont>
    <p:embeddedFont>
      <p:font typeface="Google Sans Medium" panose="020B0604020202020204" charset="0"/>
      <p:regular r:id="rId45"/>
      <p:bold r:id="rId46"/>
      <p:italic r:id="rId47"/>
      <p:boldItalic r:id="rId48"/>
    </p:embeddedFont>
    <p:embeddedFont>
      <p:font typeface="Open Sans" panose="020B0606030504020204" pitchFamily="34" charset="0"/>
      <p:regular r:id="rId49"/>
      <p:bold r:id="rId50"/>
      <p:italic r:id="rId51"/>
      <p:boldItalic r:id="rId52"/>
    </p:embeddedFont>
    <p:embeddedFont>
      <p:font typeface="Open Sans SemiBold" panose="020B0706030804020204" pitchFamily="34"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636"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8" Type="http://schemas.openxmlformats.org/officeDocument/2006/relationships/slide" Target="slides/slide6.xml"/><Relationship Id="rId51" Type="http://schemas.openxmlformats.org/officeDocument/2006/relationships/font" Target="fonts/font1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6.fntdata"/><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1.fntdata"/><Relationship Id="rId54"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9.fntdata"/><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ea9a531ad7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ea9a531ad7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ea9a531ad7_0_4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ea9a531ad7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ea9a531ad7_0_2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ea9a531ad7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ea9a531ad7_0_2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ea9a531ad7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f89c1555a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f89c1555a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f89c1555a1_0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f89c1555a1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f89c1555a1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f89c1555a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f89c1555a1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f89c1555a1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f89c1555a1_0_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f89c1555a1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ced80ebc1c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ced80ebc1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d800de29cc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d800de29cc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ea9a531ad7_0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ea9a531ad7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cd03e5b752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cd03e5b75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cd03e5b752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cd03e5b752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ea9a531ad7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ea9a531ad7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ea9a531ad7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ea9a531ad7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ea9a531ad7_0_3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ea9a531ad7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cd03e5b752_0_2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cd03e5b752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cd03e5b752_0_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cd03e5b75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f89c1555a1_0_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f89c1555a1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ea9a531ad7_0_3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ea9a531ad7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ced80ebc1c_12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ced80ebc1c_1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a9a531ad7_0_3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a9a531ad7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d800de29cc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d800de29cc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e2a6519f30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e2a6519f3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cd03e5b752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cd03e5b75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cd03e5b752_0_2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cd03e5b752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cd03e5b752_0_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cd03e5b752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ced80ebc1c_19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ced80ebc1c_1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cd03e5b752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cd03e5b752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ced80ebc1c_12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ced80ebc1c_12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f89c1555a1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f89c1555a1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cd03e5b752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cd03e5b752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cd03e5b752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cd03e5b752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ced80ebc1c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ced80ebc1c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ced80ebc1c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ced80ebc1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avy"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0" name="Google Shape;50;p12"/>
          <p:cNvSpPr/>
          <p:nvPr/>
        </p:nvSpPr>
        <p:spPr>
          <a:xfrm>
            <a:off x="0" y="329125"/>
            <a:ext cx="69300" cy="753000"/>
          </a:xfrm>
          <a:prstGeom prst="rect">
            <a:avLst/>
          </a:prstGeom>
          <a:solidFill>
            <a:srgbClr val="2D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Red">
  <p:cSld name="BLANK_1">
    <p:spTree>
      <p:nvGrpSpPr>
        <p:cNvPr id="1" name="Shape 51"/>
        <p:cNvGrpSpPr/>
        <p:nvPr/>
      </p:nvGrpSpPr>
      <p:grpSpPr>
        <a:xfrm>
          <a:off x="0" y="0"/>
          <a:ext cx="0" cy="0"/>
          <a:chOff x="0" y="0"/>
          <a:chExt cx="0" cy="0"/>
        </a:xfrm>
      </p:grpSpPr>
      <p:sp>
        <p:nvSpPr>
          <p:cNvPr id="52" name="Google Shape;52;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13"/>
          <p:cNvSpPr/>
          <p:nvPr/>
        </p:nvSpPr>
        <p:spPr>
          <a:xfrm>
            <a:off x="0" y="329125"/>
            <a:ext cx="69300" cy="753000"/>
          </a:xfrm>
          <a:prstGeom prst="rect">
            <a:avLst/>
          </a:prstGeom>
          <a:solidFill>
            <a:srgbClr val="F43F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Red 2">
  <p:cSld name="BLANK_1_2">
    <p:spTree>
      <p:nvGrpSpPr>
        <p:cNvPr id="1" name="Shape 54"/>
        <p:cNvGrpSpPr/>
        <p:nvPr/>
      </p:nvGrpSpPr>
      <p:grpSpPr>
        <a:xfrm>
          <a:off x="0" y="0"/>
          <a:ext cx="0" cy="0"/>
          <a:chOff x="0" y="0"/>
          <a:chExt cx="0" cy="0"/>
        </a:xfrm>
      </p:grpSpPr>
      <p:sp>
        <p:nvSpPr>
          <p:cNvPr id="55" name="Google Shape;5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6" name="Google Shape;56;p14"/>
          <p:cNvSpPr/>
          <p:nvPr/>
        </p:nvSpPr>
        <p:spPr>
          <a:xfrm>
            <a:off x="0" y="329125"/>
            <a:ext cx="69300" cy="44853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Yellow 2">
  <p:cSld name="BLANK_1_2_1">
    <p:spTree>
      <p:nvGrpSpPr>
        <p:cNvPr id="1" name="Shape 57"/>
        <p:cNvGrpSpPr/>
        <p:nvPr/>
      </p:nvGrpSpPr>
      <p:grpSpPr>
        <a:xfrm>
          <a:off x="0" y="0"/>
          <a:ext cx="0" cy="0"/>
          <a:chOff x="0" y="0"/>
          <a:chExt cx="0" cy="0"/>
        </a:xfrm>
      </p:grpSpPr>
      <p:sp>
        <p:nvSpPr>
          <p:cNvPr id="58" name="Google Shape;58;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15"/>
          <p:cNvSpPr/>
          <p:nvPr/>
        </p:nvSpPr>
        <p:spPr>
          <a:xfrm>
            <a:off x="0" y="329125"/>
            <a:ext cx="69300" cy="44853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Green 2">
  <p:cSld name="BLANK_1_2_1_1">
    <p:spTree>
      <p:nvGrpSpPr>
        <p:cNvPr id="1" name="Shape 60"/>
        <p:cNvGrpSpPr/>
        <p:nvPr/>
      </p:nvGrpSpPr>
      <p:grpSpPr>
        <a:xfrm>
          <a:off x="0" y="0"/>
          <a:ext cx="0" cy="0"/>
          <a:chOff x="0" y="0"/>
          <a:chExt cx="0" cy="0"/>
        </a:xfrm>
      </p:grpSpPr>
      <p:sp>
        <p:nvSpPr>
          <p:cNvPr id="61" name="Google Shape;61;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2" name="Google Shape;62;p16"/>
          <p:cNvSpPr/>
          <p:nvPr/>
        </p:nvSpPr>
        <p:spPr>
          <a:xfrm>
            <a:off x="0" y="329125"/>
            <a:ext cx="69300" cy="44853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Yellow">
  <p:cSld name="BLANK_1_1">
    <p:spTree>
      <p:nvGrpSpPr>
        <p:cNvPr id="1" name="Shape 63"/>
        <p:cNvGrpSpPr/>
        <p:nvPr/>
      </p:nvGrpSpPr>
      <p:grpSpPr>
        <a:xfrm>
          <a:off x="0" y="0"/>
          <a:ext cx="0" cy="0"/>
          <a:chOff x="0" y="0"/>
          <a:chExt cx="0" cy="0"/>
        </a:xfrm>
      </p:grpSpPr>
      <p:sp>
        <p:nvSpPr>
          <p:cNvPr id="64" name="Google Shape;64;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5" name="Google Shape;65;p17"/>
          <p:cNvSpPr/>
          <p:nvPr/>
        </p:nvSpPr>
        <p:spPr>
          <a:xfrm>
            <a:off x="0" y="329125"/>
            <a:ext cx="69300" cy="753000"/>
          </a:xfrm>
          <a:prstGeom prst="rect">
            <a:avLst/>
          </a:prstGeom>
          <a:solidFill>
            <a:srgbClr val="F59E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reen">
  <p:cSld name="BLANK_1_1_1">
    <p:spTree>
      <p:nvGrpSpPr>
        <p:cNvPr id="1" name="Shape 66"/>
        <p:cNvGrpSpPr/>
        <p:nvPr/>
      </p:nvGrpSpPr>
      <p:grpSpPr>
        <a:xfrm>
          <a:off x="0" y="0"/>
          <a:ext cx="0" cy="0"/>
          <a:chOff x="0" y="0"/>
          <a:chExt cx="0" cy="0"/>
        </a:xfrm>
      </p:grpSpPr>
      <p:sp>
        <p:nvSpPr>
          <p:cNvPr id="67" name="Google Shape;67;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8" name="Google Shape;68;p18"/>
          <p:cNvSpPr/>
          <p:nvPr/>
        </p:nvSpPr>
        <p:spPr>
          <a:xfrm>
            <a:off x="0" y="329125"/>
            <a:ext cx="69300" cy="753000"/>
          </a:xfrm>
          <a:prstGeom prst="rect">
            <a:avLst/>
          </a:prstGeom>
          <a:solidFill>
            <a:srgbClr val="10B9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Violet">
  <p:cSld name="BLANK_1_1_1_1">
    <p:spTree>
      <p:nvGrpSpPr>
        <p:cNvPr id="1" name="Shape 69"/>
        <p:cNvGrpSpPr/>
        <p:nvPr/>
      </p:nvGrpSpPr>
      <p:grpSpPr>
        <a:xfrm>
          <a:off x="0" y="0"/>
          <a:ext cx="0" cy="0"/>
          <a:chOff x="0" y="0"/>
          <a:chExt cx="0" cy="0"/>
        </a:xfrm>
      </p:grpSpPr>
      <p:sp>
        <p:nvSpPr>
          <p:cNvPr id="70" name="Google Shape;70;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1" name="Google Shape;71;p19"/>
          <p:cNvSpPr/>
          <p:nvPr/>
        </p:nvSpPr>
        <p:spPr>
          <a:xfrm>
            <a:off x="0" y="329125"/>
            <a:ext cx="69300" cy="753000"/>
          </a:xfrm>
          <a:prstGeom prst="rect">
            <a:avLst/>
          </a:prstGeom>
          <a:solidFill>
            <a:srgbClr val="8B5C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urqois">
  <p:cSld name="BLANK_1_1_1_1_1">
    <p:spTree>
      <p:nvGrpSpPr>
        <p:cNvPr id="1" name="Shape 72"/>
        <p:cNvGrpSpPr/>
        <p:nvPr/>
      </p:nvGrpSpPr>
      <p:grpSpPr>
        <a:xfrm>
          <a:off x="0" y="0"/>
          <a:ext cx="0" cy="0"/>
          <a:chOff x="0" y="0"/>
          <a:chExt cx="0" cy="0"/>
        </a:xfrm>
      </p:grpSpPr>
      <p:sp>
        <p:nvSpPr>
          <p:cNvPr id="73" name="Google Shape;73;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4" name="Google Shape;74;p20"/>
          <p:cNvSpPr/>
          <p:nvPr/>
        </p:nvSpPr>
        <p:spPr>
          <a:xfrm>
            <a:off x="0" y="329125"/>
            <a:ext cx="69300" cy="753000"/>
          </a:xfrm>
          <a:prstGeom prst="rect">
            <a:avLst/>
          </a:prstGeom>
          <a:solidFill>
            <a:srgbClr val="11C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9"/>
        <p:cNvGrpSpPr/>
        <p:nvPr/>
      </p:nvGrpSpPr>
      <p:grpSpPr>
        <a:xfrm>
          <a:off x="0" y="0"/>
          <a:ext cx="0" cy="0"/>
          <a:chOff x="0" y="0"/>
          <a:chExt cx="0" cy="0"/>
        </a:xfrm>
      </p:grpSpPr>
      <p:sp>
        <p:nvSpPr>
          <p:cNvPr id="80" name="Google Shape;80;p2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81" name="Google Shape;81;p2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2"/>
        <p:cNvGrpSpPr/>
        <p:nvPr/>
      </p:nvGrpSpPr>
      <p:grpSpPr>
        <a:xfrm>
          <a:off x="0" y="0"/>
          <a:ext cx="0" cy="0"/>
          <a:chOff x="0" y="0"/>
          <a:chExt cx="0" cy="0"/>
        </a:xfrm>
      </p:grpSpPr>
      <p:sp>
        <p:nvSpPr>
          <p:cNvPr id="83" name="Google Shape;83;p2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4" name="Google Shape;84;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7" name="Google Shape;87;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8" name="Google Shape;88;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9"/>
        <p:cNvGrpSpPr/>
        <p:nvPr/>
      </p:nvGrpSpPr>
      <p:grpSpPr>
        <a:xfrm>
          <a:off x="0" y="0"/>
          <a:ext cx="0" cy="0"/>
          <a:chOff x="0" y="0"/>
          <a:chExt cx="0" cy="0"/>
        </a:xfrm>
      </p:grpSpPr>
      <p:sp>
        <p:nvSpPr>
          <p:cNvPr id="90" name="Google Shape;90;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1" name="Google Shape;91;p2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2" name="Google Shape;92;p2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3" name="Google Shape;93;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
        <p:cNvGrpSpPr/>
        <p:nvPr/>
      </p:nvGrpSpPr>
      <p:grpSpPr>
        <a:xfrm>
          <a:off x="0" y="0"/>
          <a:ext cx="0" cy="0"/>
          <a:chOff x="0" y="0"/>
          <a:chExt cx="0" cy="0"/>
        </a:xfrm>
      </p:grpSpPr>
      <p:sp>
        <p:nvSpPr>
          <p:cNvPr id="95" name="Google Shape;9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2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9" name="Google Shape;99;p2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00" name="Google Shape;100;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1"/>
        <p:cNvGrpSpPr/>
        <p:nvPr/>
      </p:nvGrpSpPr>
      <p:grpSpPr>
        <a:xfrm>
          <a:off x="0" y="0"/>
          <a:ext cx="0" cy="0"/>
          <a:chOff x="0" y="0"/>
          <a:chExt cx="0" cy="0"/>
        </a:xfrm>
      </p:grpSpPr>
      <p:sp>
        <p:nvSpPr>
          <p:cNvPr id="102" name="Google Shape;102;p2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03" name="Google Shape;103;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4"/>
        <p:cNvGrpSpPr/>
        <p:nvPr/>
      </p:nvGrpSpPr>
      <p:grpSpPr>
        <a:xfrm>
          <a:off x="0" y="0"/>
          <a:ext cx="0" cy="0"/>
          <a:chOff x="0" y="0"/>
          <a:chExt cx="0" cy="0"/>
        </a:xfrm>
      </p:grpSpPr>
      <p:sp>
        <p:nvSpPr>
          <p:cNvPr id="105" name="Google Shape;105;p2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07" name="Google Shape;107;p2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8" name="Google Shape;108;p2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9" name="Google Shape;109;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0"/>
        <p:cNvGrpSpPr/>
        <p:nvPr/>
      </p:nvGrpSpPr>
      <p:grpSpPr>
        <a:xfrm>
          <a:off x="0" y="0"/>
          <a:ext cx="0" cy="0"/>
          <a:chOff x="0" y="0"/>
          <a:chExt cx="0" cy="0"/>
        </a:xfrm>
      </p:grpSpPr>
      <p:sp>
        <p:nvSpPr>
          <p:cNvPr id="111" name="Google Shape;111;p3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112" name="Google Shape;112;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3"/>
        <p:cNvGrpSpPr/>
        <p:nvPr/>
      </p:nvGrpSpPr>
      <p:grpSpPr>
        <a:xfrm>
          <a:off x="0" y="0"/>
          <a:ext cx="0" cy="0"/>
          <a:chOff x="0" y="0"/>
          <a:chExt cx="0" cy="0"/>
        </a:xfrm>
      </p:grpSpPr>
      <p:sp>
        <p:nvSpPr>
          <p:cNvPr id="114" name="Google Shape;114;p3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5" name="Google Shape;115;p3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16" name="Google Shape;116;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avy" type="blank">
  <p:cSld name="BLANK">
    <p:spTree>
      <p:nvGrpSpPr>
        <p:cNvPr id="1" name="Shape 117"/>
        <p:cNvGrpSpPr/>
        <p:nvPr/>
      </p:nvGrpSpPr>
      <p:grpSpPr>
        <a:xfrm>
          <a:off x="0" y="0"/>
          <a:ext cx="0" cy="0"/>
          <a:chOff x="0" y="0"/>
          <a:chExt cx="0" cy="0"/>
        </a:xfrm>
      </p:grpSpPr>
      <p:sp>
        <p:nvSpPr>
          <p:cNvPr id="118" name="Google Shape;118;p32"/>
          <p:cNvSpPr/>
          <p:nvPr/>
        </p:nvSpPr>
        <p:spPr>
          <a:xfrm>
            <a:off x="0" y="329125"/>
            <a:ext cx="69300" cy="753000"/>
          </a:xfrm>
          <a:prstGeom prst="rect">
            <a:avLst/>
          </a:prstGeom>
          <a:solidFill>
            <a:srgbClr val="2D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Red">
  <p:cSld name="BLANK_1">
    <p:spTree>
      <p:nvGrpSpPr>
        <p:cNvPr id="1" name="Shape 119"/>
        <p:cNvGrpSpPr/>
        <p:nvPr/>
      </p:nvGrpSpPr>
      <p:grpSpPr>
        <a:xfrm>
          <a:off x="0" y="0"/>
          <a:ext cx="0" cy="0"/>
          <a:chOff x="0" y="0"/>
          <a:chExt cx="0" cy="0"/>
        </a:xfrm>
      </p:grpSpPr>
      <p:sp>
        <p:nvSpPr>
          <p:cNvPr id="120" name="Google Shape;120;p33"/>
          <p:cNvSpPr/>
          <p:nvPr/>
        </p:nvSpPr>
        <p:spPr>
          <a:xfrm>
            <a:off x="0" y="329125"/>
            <a:ext cx="69300" cy="7530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Red 2">
  <p:cSld name="BLANK_1_2">
    <p:spTree>
      <p:nvGrpSpPr>
        <p:cNvPr id="1" name="Shape 121"/>
        <p:cNvGrpSpPr/>
        <p:nvPr/>
      </p:nvGrpSpPr>
      <p:grpSpPr>
        <a:xfrm>
          <a:off x="0" y="0"/>
          <a:ext cx="0" cy="0"/>
          <a:chOff x="0" y="0"/>
          <a:chExt cx="0" cy="0"/>
        </a:xfrm>
      </p:grpSpPr>
      <p:sp>
        <p:nvSpPr>
          <p:cNvPr id="122" name="Google Shape;122;p34"/>
          <p:cNvSpPr/>
          <p:nvPr/>
        </p:nvSpPr>
        <p:spPr>
          <a:xfrm>
            <a:off x="0" y="329125"/>
            <a:ext cx="69300" cy="44853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3" name="Google Shape;123;p34"/>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Yellow 2">
  <p:cSld name="BLANK_1_2_1">
    <p:spTree>
      <p:nvGrpSpPr>
        <p:cNvPr id="1" name="Shape 124"/>
        <p:cNvGrpSpPr/>
        <p:nvPr/>
      </p:nvGrpSpPr>
      <p:grpSpPr>
        <a:xfrm>
          <a:off x="0" y="0"/>
          <a:ext cx="0" cy="0"/>
          <a:chOff x="0" y="0"/>
          <a:chExt cx="0" cy="0"/>
        </a:xfrm>
      </p:grpSpPr>
      <p:sp>
        <p:nvSpPr>
          <p:cNvPr id="125" name="Google Shape;125;p35"/>
          <p:cNvSpPr/>
          <p:nvPr/>
        </p:nvSpPr>
        <p:spPr>
          <a:xfrm>
            <a:off x="0" y="329125"/>
            <a:ext cx="69300" cy="44853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6" name="Google Shape;126;p35"/>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Green 2">
  <p:cSld name="BLANK_1_2_1_1">
    <p:spTree>
      <p:nvGrpSpPr>
        <p:cNvPr id="1" name="Shape 127"/>
        <p:cNvGrpSpPr/>
        <p:nvPr/>
      </p:nvGrpSpPr>
      <p:grpSpPr>
        <a:xfrm>
          <a:off x="0" y="0"/>
          <a:ext cx="0" cy="0"/>
          <a:chOff x="0" y="0"/>
          <a:chExt cx="0" cy="0"/>
        </a:xfrm>
      </p:grpSpPr>
      <p:sp>
        <p:nvSpPr>
          <p:cNvPr id="128" name="Google Shape;128;p36"/>
          <p:cNvSpPr/>
          <p:nvPr/>
        </p:nvSpPr>
        <p:spPr>
          <a:xfrm>
            <a:off x="0" y="329125"/>
            <a:ext cx="69300" cy="44853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9" name="Google Shape;129;p36"/>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Yellow">
  <p:cSld name="BLANK_1_1">
    <p:spTree>
      <p:nvGrpSpPr>
        <p:cNvPr id="1" name="Shape 130"/>
        <p:cNvGrpSpPr/>
        <p:nvPr/>
      </p:nvGrpSpPr>
      <p:grpSpPr>
        <a:xfrm>
          <a:off x="0" y="0"/>
          <a:ext cx="0" cy="0"/>
          <a:chOff x="0" y="0"/>
          <a:chExt cx="0" cy="0"/>
        </a:xfrm>
      </p:grpSpPr>
      <p:sp>
        <p:nvSpPr>
          <p:cNvPr id="131" name="Google Shape;131;p37"/>
          <p:cNvSpPr/>
          <p:nvPr/>
        </p:nvSpPr>
        <p:spPr>
          <a:xfrm>
            <a:off x="0" y="329125"/>
            <a:ext cx="69300" cy="753000"/>
          </a:xfrm>
          <a:prstGeom prst="rect">
            <a:avLst/>
          </a:pr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2" name="Google Shape;132;p37"/>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Green">
  <p:cSld name="BLANK_1_1_1">
    <p:spTree>
      <p:nvGrpSpPr>
        <p:cNvPr id="1" name="Shape 133"/>
        <p:cNvGrpSpPr/>
        <p:nvPr/>
      </p:nvGrpSpPr>
      <p:grpSpPr>
        <a:xfrm>
          <a:off x="0" y="0"/>
          <a:ext cx="0" cy="0"/>
          <a:chOff x="0" y="0"/>
          <a:chExt cx="0" cy="0"/>
        </a:xfrm>
      </p:grpSpPr>
      <p:sp>
        <p:nvSpPr>
          <p:cNvPr id="134" name="Google Shape;134;p38"/>
          <p:cNvSpPr/>
          <p:nvPr/>
        </p:nvSpPr>
        <p:spPr>
          <a:xfrm>
            <a:off x="0" y="329125"/>
            <a:ext cx="69300" cy="7530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38"/>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Gray">
  <p:cSld name="BLANK_1_1_1_1">
    <p:spTree>
      <p:nvGrpSpPr>
        <p:cNvPr id="1" name="Shape 136"/>
        <p:cNvGrpSpPr/>
        <p:nvPr/>
      </p:nvGrpSpPr>
      <p:grpSpPr>
        <a:xfrm>
          <a:off x="0" y="0"/>
          <a:ext cx="0" cy="0"/>
          <a:chOff x="0" y="0"/>
          <a:chExt cx="0" cy="0"/>
        </a:xfrm>
      </p:grpSpPr>
      <p:sp>
        <p:nvSpPr>
          <p:cNvPr id="137" name="Google Shape;137;p39"/>
          <p:cNvSpPr/>
          <p:nvPr/>
        </p:nvSpPr>
        <p:spPr>
          <a:xfrm>
            <a:off x="0" y="329125"/>
            <a:ext cx="69300" cy="753000"/>
          </a:xfrm>
          <a:prstGeom prst="rect">
            <a:avLst/>
          </a:prstGeom>
          <a:solidFill>
            <a:srgbClr val="9AA0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8" name="Google Shape;138;p39"/>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39"/>
        <p:cNvGrpSpPr/>
        <p:nvPr/>
      </p:nvGrpSpPr>
      <p:grpSpPr>
        <a:xfrm>
          <a:off x="0" y="0"/>
          <a:ext cx="0" cy="0"/>
          <a:chOff x="0" y="0"/>
          <a:chExt cx="0" cy="0"/>
        </a:xfrm>
      </p:grpSpPr>
      <p:pic>
        <p:nvPicPr>
          <p:cNvPr id="140" name="Google Shape;140;p40"/>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1.pn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5"/>
        <p:cNvGrpSpPr/>
        <p:nvPr/>
      </p:nvGrpSpPr>
      <p:grpSpPr>
        <a:xfrm>
          <a:off x="0" y="0"/>
          <a:ext cx="0" cy="0"/>
          <a:chOff x="0" y="0"/>
          <a:chExt cx="0" cy="0"/>
        </a:xfrm>
      </p:grpSpPr>
      <p:sp>
        <p:nvSpPr>
          <p:cNvPr id="76" name="Google Shape;76;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7" name="Google Shape;77;p2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pic>
        <p:nvPicPr>
          <p:cNvPr id="78" name="Google Shape;78;p21"/>
          <p:cNvPicPr preferRelativeResize="0"/>
          <p:nvPr/>
        </p:nvPicPr>
        <p:blipFill>
          <a:blip r:embed="rId21">
            <a:alphaModFix/>
          </a:blip>
          <a:stretch>
            <a:fillRect/>
          </a:stretch>
        </p:blipFill>
        <p:spPr>
          <a:xfrm>
            <a:off x="8421698" y="4841325"/>
            <a:ext cx="464876" cy="15299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hyperlink" Target="https://docs.google.com/spreadsheets/d/1Kx9QrE6B2m-MJou9wqIdxMnoKDZMCIHMCSqN18VHdBA/edit?usp=sharing&amp;resourcekey=0-80Q1xRUEAEkBGOtn0zQTzw"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docs.google.com/spreadsheets/d/1Kx9QrE6B2m-MJou9wqIdxMnoKDZMCIHMCSqN18VHdBA/edit?usp=sharing&amp;resourcekey=0-80Q1xRUEAEkBGOtn0zQTzw" TargetMode="External"/><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9.xml"/><Relationship Id="rId1" Type="http://schemas.openxmlformats.org/officeDocument/2006/relationships/slideLayout" Target="../slideLayouts/slideLayout16.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openxmlformats.org/officeDocument/2006/relationships/hyperlink" Target="https://www.figma.com/file/JopmExgRvJOqLDQId36nDr/?node-id=273%3A372"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www.figma.com/file/nahl4zkw5PVbWYaNG9uQqR/?node-id=96%3A3" TargetMode="External"/><Relationship Id="rId2" Type="http://schemas.openxmlformats.org/officeDocument/2006/relationships/notesSlide" Target="../notesSlides/notesSlide24.xml"/><Relationship Id="rId1" Type="http://schemas.openxmlformats.org/officeDocument/2006/relationships/slideLayout" Target="../slideLayouts/slideLayout1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hyperlink" Target="https://www.figma.com/proto/nahl4zkw5PVbWYaNG9uQqR/Latihan-UX-Designer?node-id=172%3A222&amp;scaling=scale-down&amp;page-id=172%3A220&amp;starting-point-node-id=172%3A222" TargetMode="External"/><Relationship Id="rId2" Type="http://schemas.openxmlformats.org/officeDocument/2006/relationships/notesSlide" Target="../notesSlides/notesSlide27.xml"/><Relationship Id="rId1" Type="http://schemas.openxmlformats.org/officeDocument/2006/relationships/slideLayout" Target="../slideLayouts/slideLayout17.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18.xml"/><Relationship Id="rId4" Type="http://schemas.openxmlformats.org/officeDocument/2006/relationships/hyperlink" Target="https://app.maze.co/report/New-maze-3/js9xrks9se1rh/intro"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docs.google.com/spreadsheets/d/e/2PACX-1vRwNRwRvcOyScVyOmK7ZQvd5TYsI6LXjCf6m3Cgwu6A2iI0Q8aifpZ_Bi_mCCtTQcgcrGpZEIhBMiu1/pubhtml?gid=878719770&amp;single=true"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D3E50"/>
        </a:solidFill>
        <a:effectLst/>
      </p:bgPr>
    </p:bg>
    <p:spTree>
      <p:nvGrpSpPr>
        <p:cNvPr id="1" name="Shape 144"/>
        <p:cNvGrpSpPr/>
        <p:nvPr/>
      </p:nvGrpSpPr>
      <p:grpSpPr>
        <a:xfrm>
          <a:off x="0" y="0"/>
          <a:ext cx="0" cy="0"/>
          <a:chOff x="0" y="0"/>
          <a:chExt cx="0" cy="0"/>
        </a:xfrm>
      </p:grpSpPr>
      <p:sp>
        <p:nvSpPr>
          <p:cNvPr id="145" name="Google Shape;145;p41"/>
          <p:cNvSpPr txBox="1"/>
          <p:nvPr/>
        </p:nvSpPr>
        <p:spPr>
          <a:xfrm>
            <a:off x="517675" y="1278975"/>
            <a:ext cx="5329200" cy="12930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3600">
                <a:solidFill>
                  <a:srgbClr val="FFFFFF"/>
                </a:solidFill>
                <a:latin typeface="Open Sans SemiBold"/>
                <a:ea typeface="Open Sans SemiBold"/>
                <a:cs typeface="Open Sans SemiBold"/>
                <a:sym typeface="Open Sans SemiBold"/>
              </a:rPr>
              <a:t>Case Study </a:t>
            </a:r>
            <a:br>
              <a:rPr lang="en" sz="3600">
                <a:solidFill>
                  <a:srgbClr val="FFFFFF"/>
                </a:solidFill>
                <a:latin typeface="Open Sans SemiBold"/>
                <a:ea typeface="Open Sans SemiBold"/>
                <a:cs typeface="Open Sans SemiBold"/>
                <a:sym typeface="Open Sans SemiBold"/>
              </a:rPr>
            </a:br>
            <a:r>
              <a:rPr lang="en" sz="3600">
                <a:solidFill>
                  <a:srgbClr val="FFFFFF"/>
                </a:solidFill>
                <a:latin typeface="Open Sans SemiBold"/>
                <a:ea typeface="Open Sans SemiBold"/>
                <a:cs typeface="Open Sans SemiBold"/>
                <a:sym typeface="Open Sans SemiBold"/>
              </a:rPr>
              <a:t>Aplikasi Kedai Kopi</a:t>
            </a:r>
            <a:endParaRPr sz="3600">
              <a:solidFill>
                <a:srgbClr val="FFFFFF"/>
              </a:solidFill>
              <a:latin typeface="Open Sans SemiBold"/>
              <a:ea typeface="Open Sans SemiBold"/>
              <a:cs typeface="Open Sans SemiBold"/>
              <a:sym typeface="Open Sans SemiBold"/>
            </a:endParaRPr>
          </a:p>
        </p:txBody>
      </p:sp>
      <p:sp>
        <p:nvSpPr>
          <p:cNvPr id="146" name="Google Shape;146;p41"/>
          <p:cNvSpPr txBox="1"/>
          <p:nvPr/>
        </p:nvSpPr>
        <p:spPr>
          <a:xfrm>
            <a:off x="517675" y="2769663"/>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FFFFFF"/>
                </a:solidFill>
                <a:latin typeface="Open Sans"/>
                <a:ea typeface="Open Sans"/>
                <a:cs typeface="Open Sans"/>
                <a:sym typeface="Open Sans"/>
              </a:rPr>
              <a:t>Ahmad Arif Faizin</a:t>
            </a:r>
            <a:endParaRPr sz="2400">
              <a:solidFill>
                <a:srgbClr val="FFFFFF"/>
              </a:solidFill>
              <a:latin typeface="Open Sans"/>
              <a:ea typeface="Open Sans"/>
              <a:cs typeface="Open Sans"/>
              <a:sym typeface="Open Sans"/>
            </a:endParaRPr>
          </a:p>
        </p:txBody>
      </p:sp>
      <p:cxnSp>
        <p:nvCxnSpPr>
          <p:cNvPr id="147" name="Google Shape;147;p41"/>
          <p:cNvCxnSpPr/>
          <p:nvPr/>
        </p:nvCxnSpPr>
        <p:spPr>
          <a:xfrm rot="10800000">
            <a:off x="517650" y="2670825"/>
            <a:ext cx="58080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50"/>
          <p:cNvSpPr txBox="1"/>
          <p:nvPr/>
        </p:nvSpPr>
        <p:spPr>
          <a:xfrm>
            <a:off x="517675" y="4481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Journey Map: </a:t>
            </a:r>
            <a:r>
              <a:rPr lang="en" sz="2400" b="1">
                <a:solidFill>
                  <a:srgbClr val="5F6368"/>
                </a:solidFill>
                <a:latin typeface="Open Sans"/>
                <a:ea typeface="Open Sans"/>
                <a:cs typeface="Open Sans"/>
                <a:sym typeface="Open Sans"/>
              </a:rPr>
              <a:t>Dico Wisesa</a:t>
            </a:r>
            <a:endParaRPr sz="2400">
              <a:solidFill>
                <a:srgbClr val="5F6368"/>
              </a:solidFill>
              <a:latin typeface="Open Sans"/>
              <a:ea typeface="Open Sans"/>
              <a:cs typeface="Open Sans"/>
              <a:sym typeface="Open Sans"/>
            </a:endParaRPr>
          </a:p>
        </p:txBody>
      </p:sp>
      <p:pic>
        <p:nvPicPr>
          <p:cNvPr id="232" name="Google Shape;232;p50"/>
          <p:cNvPicPr preferRelativeResize="0"/>
          <p:nvPr/>
        </p:nvPicPr>
        <p:blipFill>
          <a:blip r:embed="rId3">
            <a:alphaModFix/>
          </a:blip>
          <a:stretch>
            <a:fillRect/>
          </a:stretch>
        </p:blipFill>
        <p:spPr>
          <a:xfrm>
            <a:off x="517675" y="1230850"/>
            <a:ext cx="8101700" cy="3890900"/>
          </a:xfrm>
          <a:prstGeom prst="rect">
            <a:avLst/>
          </a:prstGeom>
          <a:noFill/>
          <a:ln>
            <a:noFill/>
          </a:ln>
        </p:spPr>
      </p:pic>
      <p:sp>
        <p:nvSpPr>
          <p:cNvPr id="233" name="Google Shape;233;p50"/>
          <p:cNvSpPr txBox="1"/>
          <p:nvPr/>
        </p:nvSpPr>
        <p:spPr>
          <a:xfrm>
            <a:off x="441475" y="868947"/>
            <a:ext cx="6481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5F6368"/>
                </a:solidFill>
                <a:latin typeface="Open Sans"/>
                <a:ea typeface="Open Sans"/>
                <a:cs typeface="Open Sans"/>
                <a:sym typeface="Open Sans"/>
              </a:rPr>
              <a:t>Goal: Membeli kopi bersama-sama dengan mudah dan murah</a:t>
            </a:r>
            <a:endParaRPr sz="1100">
              <a:solidFill>
                <a:srgbClr val="5F6368"/>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51"/>
          <p:cNvSpPr txBox="1"/>
          <p:nvPr/>
        </p:nvSpPr>
        <p:spPr>
          <a:xfrm>
            <a:off x="517675" y="4481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Problem Statement</a:t>
            </a:r>
            <a:endParaRPr sz="2400">
              <a:solidFill>
                <a:srgbClr val="5F6368"/>
              </a:solidFill>
              <a:latin typeface="Open Sans"/>
              <a:ea typeface="Open Sans"/>
              <a:cs typeface="Open Sans"/>
              <a:sym typeface="Open Sans"/>
            </a:endParaRPr>
          </a:p>
        </p:txBody>
      </p:sp>
      <p:pic>
        <p:nvPicPr>
          <p:cNvPr id="239" name="Google Shape;239;p51"/>
          <p:cNvPicPr preferRelativeResize="0"/>
          <p:nvPr/>
        </p:nvPicPr>
        <p:blipFill>
          <a:blip r:embed="rId3">
            <a:alphaModFix/>
          </a:blip>
          <a:stretch>
            <a:fillRect/>
          </a:stretch>
        </p:blipFill>
        <p:spPr>
          <a:xfrm>
            <a:off x="517675" y="1230850"/>
            <a:ext cx="8262450" cy="3495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52"/>
          <p:cNvSpPr txBox="1"/>
          <p:nvPr/>
        </p:nvSpPr>
        <p:spPr>
          <a:xfrm>
            <a:off x="517675" y="4481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Brainstorming dengan HMW</a:t>
            </a:r>
            <a:endParaRPr sz="2400">
              <a:solidFill>
                <a:srgbClr val="5F6368"/>
              </a:solidFill>
              <a:latin typeface="Open Sans"/>
              <a:ea typeface="Open Sans"/>
              <a:cs typeface="Open Sans"/>
              <a:sym typeface="Open Sans"/>
            </a:endParaRPr>
          </a:p>
        </p:txBody>
      </p:sp>
      <p:sp>
        <p:nvSpPr>
          <p:cNvPr id="245" name="Google Shape;245;p52"/>
          <p:cNvSpPr/>
          <p:nvPr/>
        </p:nvSpPr>
        <p:spPr>
          <a:xfrm>
            <a:off x="466725" y="1657350"/>
            <a:ext cx="7949700" cy="2678400"/>
          </a:xfrm>
          <a:prstGeom prst="rect">
            <a:avLst/>
          </a:prstGeom>
          <a:solidFill>
            <a:srgbClr val="FA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2"/>
          <p:cNvSpPr txBox="1"/>
          <p:nvPr/>
        </p:nvSpPr>
        <p:spPr>
          <a:xfrm>
            <a:off x="973350" y="1803075"/>
            <a:ext cx="72342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rgbClr val="5F6368"/>
                </a:solidFill>
                <a:latin typeface="Open Sans"/>
                <a:ea typeface="Open Sans"/>
                <a:cs typeface="Open Sans"/>
                <a:sym typeface="Open Sans"/>
              </a:rPr>
              <a:t>Membuat menu dropdown untuk kustomisasi.</a:t>
            </a:r>
            <a:endParaRPr>
              <a:solidFill>
                <a:srgbClr val="5F6368"/>
              </a:solidFill>
              <a:latin typeface="Open Sans"/>
              <a:ea typeface="Open Sans"/>
              <a:cs typeface="Open Sans"/>
              <a:sym typeface="Open Sans"/>
            </a:endParaRPr>
          </a:p>
        </p:txBody>
      </p:sp>
      <p:sp>
        <p:nvSpPr>
          <p:cNvPr id="247" name="Google Shape;247;p52"/>
          <p:cNvSpPr/>
          <p:nvPr/>
        </p:nvSpPr>
        <p:spPr>
          <a:xfrm>
            <a:off x="660375" y="1865773"/>
            <a:ext cx="274800" cy="274800"/>
          </a:xfrm>
          <a:prstGeom prst="ellipse">
            <a:avLst/>
          </a:prstGeom>
          <a:solidFill>
            <a:srgbClr val="F43F5E"/>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248" name="Google Shape;248;p52"/>
          <p:cNvSpPr txBox="1"/>
          <p:nvPr/>
        </p:nvSpPr>
        <p:spPr>
          <a:xfrm>
            <a:off x="973350" y="2432900"/>
            <a:ext cx="73548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rgbClr val="5F6368"/>
                </a:solidFill>
                <a:latin typeface="Open Sans"/>
                <a:ea typeface="Open Sans"/>
                <a:cs typeface="Open Sans"/>
                <a:sym typeface="Open Sans"/>
              </a:rPr>
              <a:t>Membuat menu radio button untuk kustomisasi.</a:t>
            </a:r>
            <a:endParaRPr>
              <a:solidFill>
                <a:srgbClr val="5F6368"/>
              </a:solidFill>
              <a:latin typeface="Open Sans"/>
              <a:ea typeface="Open Sans"/>
              <a:cs typeface="Open Sans"/>
              <a:sym typeface="Open Sans"/>
            </a:endParaRPr>
          </a:p>
        </p:txBody>
      </p:sp>
      <p:sp>
        <p:nvSpPr>
          <p:cNvPr id="249" name="Google Shape;249;p52"/>
          <p:cNvSpPr/>
          <p:nvPr/>
        </p:nvSpPr>
        <p:spPr>
          <a:xfrm>
            <a:off x="660375" y="2495598"/>
            <a:ext cx="274800" cy="274800"/>
          </a:xfrm>
          <a:prstGeom prst="ellipse">
            <a:avLst/>
          </a:prstGeom>
          <a:solidFill>
            <a:srgbClr val="F43F5E"/>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
        <p:nvSpPr>
          <p:cNvPr id="250" name="Google Shape;250;p52"/>
          <p:cNvSpPr txBox="1"/>
          <p:nvPr/>
        </p:nvSpPr>
        <p:spPr>
          <a:xfrm>
            <a:off x="926215" y="3062725"/>
            <a:ext cx="72813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rgbClr val="5F6368"/>
                </a:solidFill>
                <a:latin typeface="Open Sans"/>
                <a:ea typeface="Open Sans"/>
                <a:cs typeface="Open Sans"/>
                <a:sym typeface="Open Sans"/>
              </a:rPr>
              <a:t>Membuat menu pop up untuk kustomisasi.</a:t>
            </a:r>
            <a:endParaRPr>
              <a:solidFill>
                <a:srgbClr val="5F6368"/>
              </a:solidFill>
              <a:latin typeface="Open Sans"/>
              <a:ea typeface="Open Sans"/>
              <a:cs typeface="Open Sans"/>
              <a:sym typeface="Open Sans"/>
            </a:endParaRPr>
          </a:p>
        </p:txBody>
      </p:sp>
      <p:sp>
        <p:nvSpPr>
          <p:cNvPr id="251" name="Google Shape;251;p52"/>
          <p:cNvSpPr/>
          <p:nvPr/>
        </p:nvSpPr>
        <p:spPr>
          <a:xfrm>
            <a:off x="660363" y="3125423"/>
            <a:ext cx="274800" cy="274800"/>
          </a:xfrm>
          <a:prstGeom prst="ellipse">
            <a:avLst/>
          </a:prstGeom>
          <a:solidFill>
            <a:srgbClr val="F43F5E"/>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3</a:t>
            </a:r>
            <a:endParaRPr>
              <a:solidFill>
                <a:srgbClr val="FFFFFF"/>
              </a:solidFill>
              <a:latin typeface="Google Sans Medium"/>
              <a:ea typeface="Google Sans Medium"/>
              <a:cs typeface="Google Sans Medium"/>
              <a:sym typeface="Google Sans Medium"/>
            </a:endParaRPr>
          </a:p>
        </p:txBody>
      </p:sp>
      <p:sp>
        <p:nvSpPr>
          <p:cNvPr id="252" name="Google Shape;252;p52"/>
          <p:cNvSpPr txBox="1"/>
          <p:nvPr/>
        </p:nvSpPr>
        <p:spPr>
          <a:xfrm>
            <a:off x="532875" y="1050575"/>
            <a:ext cx="7873500" cy="461700"/>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sz="1800">
                <a:solidFill>
                  <a:srgbClr val="5F6368"/>
                </a:solidFill>
                <a:latin typeface="Open Sans"/>
                <a:ea typeface="Open Sans"/>
                <a:cs typeface="Open Sans"/>
                <a:sym typeface="Open Sans"/>
              </a:rPr>
              <a:t>HMW mendesain fitur untuk mengatur kustomisasi kopi dengan mudah?</a:t>
            </a:r>
            <a:endParaRPr>
              <a:solidFill>
                <a:srgbClr val="5F6368"/>
              </a:solidFill>
              <a:latin typeface="Open Sans"/>
              <a:ea typeface="Open Sans"/>
              <a:cs typeface="Open Sans"/>
              <a:sym typeface="Open Sans"/>
            </a:endParaRPr>
          </a:p>
        </p:txBody>
      </p:sp>
      <p:sp>
        <p:nvSpPr>
          <p:cNvPr id="253" name="Google Shape;253;p52"/>
          <p:cNvSpPr txBox="1"/>
          <p:nvPr/>
        </p:nvSpPr>
        <p:spPr>
          <a:xfrm>
            <a:off x="926215" y="3672325"/>
            <a:ext cx="72813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rgbClr val="5F6368"/>
                </a:solidFill>
                <a:latin typeface="Open Sans"/>
                <a:ea typeface="Open Sans"/>
                <a:cs typeface="Open Sans"/>
                <a:sym typeface="Open Sans"/>
              </a:rPr>
              <a:t>Membuat checkbox khusus untuk topping kopi, karena bisa lebih dari satu.</a:t>
            </a:r>
            <a:endParaRPr>
              <a:solidFill>
                <a:srgbClr val="5F6368"/>
              </a:solidFill>
              <a:latin typeface="Open Sans"/>
              <a:ea typeface="Open Sans"/>
              <a:cs typeface="Open Sans"/>
              <a:sym typeface="Open Sans"/>
            </a:endParaRPr>
          </a:p>
        </p:txBody>
      </p:sp>
      <p:sp>
        <p:nvSpPr>
          <p:cNvPr id="254" name="Google Shape;254;p52"/>
          <p:cNvSpPr/>
          <p:nvPr/>
        </p:nvSpPr>
        <p:spPr>
          <a:xfrm>
            <a:off x="660363" y="3735023"/>
            <a:ext cx="274800" cy="274800"/>
          </a:xfrm>
          <a:prstGeom prst="ellipse">
            <a:avLst/>
          </a:prstGeom>
          <a:solidFill>
            <a:srgbClr val="F43F5E"/>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4</a:t>
            </a:r>
            <a:endParaRPr>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53"/>
          <p:cNvSpPr txBox="1"/>
          <p:nvPr/>
        </p:nvSpPr>
        <p:spPr>
          <a:xfrm>
            <a:off x="517675" y="4481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Competitive Audit</a:t>
            </a:r>
            <a:endParaRPr sz="2400">
              <a:solidFill>
                <a:srgbClr val="5F6368"/>
              </a:solidFill>
              <a:latin typeface="Open Sans"/>
              <a:ea typeface="Open Sans"/>
              <a:cs typeface="Open Sans"/>
              <a:sym typeface="Open Sans"/>
            </a:endParaRPr>
          </a:p>
        </p:txBody>
      </p:sp>
      <p:pic>
        <p:nvPicPr>
          <p:cNvPr id="260" name="Google Shape;260;p53"/>
          <p:cNvPicPr preferRelativeResize="0"/>
          <p:nvPr/>
        </p:nvPicPr>
        <p:blipFill>
          <a:blip r:embed="rId3">
            <a:alphaModFix/>
          </a:blip>
          <a:stretch>
            <a:fillRect/>
          </a:stretch>
        </p:blipFill>
        <p:spPr>
          <a:xfrm>
            <a:off x="274950" y="1039825"/>
            <a:ext cx="8594088" cy="3760251"/>
          </a:xfrm>
          <a:prstGeom prst="rect">
            <a:avLst/>
          </a:prstGeom>
          <a:noFill/>
          <a:ln>
            <a:noFill/>
          </a:ln>
        </p:spPr>
      </p:pic>
      <p:sp>
        <p:nvSpPr>
          <p:cNvPr id="261" name="Google Shape;261;p53"/>
          <p:cNvSpPr txBox="1"/>
          <p:nvPr/>
        </p:nvSpPr>
        <p:spPr>
          <a:xfrm>
            <a:off x="3645150" y="4770150"/>
            <a:ext cx="1853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solidFill>
                  <a:schemeClr val="hlink"/>
                </a:solidFill>
                <a:hlinkClick r:id="rId4"/>
              </a:rPr>
              <a:t>Detail Competitive Audit</a:t>
            </a:r>
            <a:endParaRPr sz="12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54"/>
          <p:cNvSpPr txBox="1"/>
          <p:nvPr/>
        </p:nvSpPr>
        <p:spPr>
          <a:xfrm>
            <a:off x="517675" y="4481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Competitive Audit</a:t>
            </a:r>
            <a:endParaRPr sz="2400">
              <a:solidFill>
                <a:srgbClr val="5F6368"/>
              </a:solidFill>
              <a:latin typeface="Open Sans"/>
              <a:ea typeface="Open Sans"/>
              <a:cs typeface="Open Sans"/>
              <a:sym typeface="Open Sans"/>
            </a:endParaRPr>
          </a:p>
        </p:txBody>
      </p:sp>
      <p:sp>
        <p:nvSpPr>
          <p:cNvPr id="267" name="Google Shape;267;p54"/>
          <p:cNvSpPr/>
          <p:nvPr/>
        </p:nvSpPr>
        <p:spPr>
          <a:xfrm>
            <a:off x="466725" y="2160750"/>
            <a:ext cx="7949700" cy="2022600"/>
          </a:xfrm>
          <a:prstGeom prst="rect">
            <a:avLst/>
          </a:prstGeom>
          <a:solidFill>
            <a:srgbClr val="FA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4"/>
          <p:cNvSpPr txBox="1"/>
          <p:nvPr/>
        </p:nvSpPr>
        <p:spPr>
          <a:xfrm>
            <a:off x="973350" y="2336475"/>
            <a:ext cx="72342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rgbClr val="5F6368"/>
                </a:solidFill>
                <a:latin typeface="Open Sans"/>
                <a:ea typeface="Open Sans"/>
                <a:cs typeface="Open Sans"/>
                <a:sym typeface="Open Sans"/>
              </a:rPr>
              <a:t>Rata-rata aplikasi tidak memberikan opsi kustomisasi untuk tipe kopi dan jumlah shot.</a:t>
            </a:r>
            <a:endParaRPr>
              <a:solidFill>
                <a:srgbClr val="5F6368"/>
              </a:solidFill>
              <a:latin typeface="Open Sans"/>
              <a:ea typeface="Open Sans"/>
              <a:cs typeface="Open Sans"/>
              <a:sym typeface="Open Sans"/>
            </a:endParaRPr>
          </a:p>
        </p:txBody>
      </p:sp>
      <p:sp>
        <p:nvSpPr>
          <p:cNvPr id="269" name="Google Shape;269;p54"/>
          <p:cNvSpPr/>
          <p:nvPr/>
        </p:nvSpPr>
        <p:spPr>
          <a:xfrm>
            <a:off x="660375" y="2399173"/>
            <a:ext cx="274800" cy="274800"/>
          </a:xfrm>
          <a:prstGeom prst="ellipse">
            <a:avLst/>
          </a:prstGeom>
          <a:solidFill>
            <a:srgbClr val="F43F5E"/>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270" name="Google Shape;270;p54"/>
          <p:cNvSpPr txBox="1"/>
          <p:nvPr/>
        </p:nvSpPr>
        <p:spPr>
          <a:xfrm>
            <a:off x="973350" y="2966300"/>
            <a:ext cx="73548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rgbClr val="5F6368"/>
                </a:solidFill>
                <a:latin typeface="Open Sans"/>
                <a:ea typeface="Open Sans"/>
                <a:cs typeface="Open Sans"/>
                <a:sym typeface="Open Sans"/>
              </a:rPr>
              <a:t>Beberapa aplikasi membutuhkan step yang panjang untuk kustomisasi.</a:t>
            </a:r>
            <a:endParaRPr>
              <a:solidFill>
                <a:srgbClr val="5F6368"/>
              </a:solidFill>
              <a:latin typeface="Open Sans"/>
              <a:ea typeface="Open Sans"/>
              <a:cs typeface="Open Sans"/>
              <a:sym typeface="Open Sans"/>
            </a:endParaRPr>
          </a:p>
        </p:txBody>
      </p:sp>
      <p:sp>
        <p:nvSpPr>
          <p:cNvPr id="271" name="Google Shape;271;p54"/>
          <p:cNvSpPr/>
          <p:nvPr/>
        </p:nvSpPr>
        <p:spPr>
          <a:xfrm>
            <a:off x="660375" y="3028998"/>
            <a:ext cx="274800" cy="274800"/>
          </a:xfrm>
          <a:prstGeom prst="ellipse">
            <a:avLst/>
          </a:prstGeom>
          <a:solidFill>
            <a:srgbClr val="F43F5E"/>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
        <p:nvSpPr>
          <p:cNvPr id="272" name="Google Shape;272;p54"/>
          <p:cNvSpPr txBox="1"/>
          <p:nvPr/>
        </p:nvSpPr>
        <p:spPr>
          <a:xfrm>
            <a:off x="1010090" y="3576125"/>
            <a:ext cx="72813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rgbClr val="5F6368"/>
                </a:solidFill>
                <a:latin typeface="Open Sans"/>
                <a:ea typeface="Open Sans"/>
                <a:cs typeface="Open Sans"/>
                <a:sym typeface="Open Sans"/>
              </a:rPr>
              <a:t>Beberapa aplikasi tidak ada opsi default pada kustomisasi, sehingga harus klik satu per satu.</a:t>
            </a:r>
            <a:endParaRPr>
              <a:solidFill>
                <a:srgbClr val="5F6368"/>
              </a:solidFill>
              <a:latin typeface="Open Sans"/>
              <a:ea typeface="Open Sans"/>
              <a:cs typeface="Open Sans"/>
              <a:sym typeface="Open Sans"/>
            </a:endParaRPr>
          </a:p>
        </p:txBody>
      </p:sp>
      <p:sp>
        <p:nvSpPr>
          <p:cNvPr id="273" name="Google Shape;273;p54"/>
          <p:cNvSpPr/>
          <p:nvPr/>
        </p:nvSpPr>
        <p:spPr>
          <a:xfrm>
            <a:off x="660363" y="3658823"/>
            <a:ext cx="274800" cy="274800"/>
          </a:xfrm>
          <a:prstGeom prst="ellipse">
            <a:avLst/>
          </a:prstGeom>
          <a:solidFill>
            <a:srgbClr val="F43F5E"/>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3</a:t>
            </a:r>
            <a:endParaRPr>
              <a:solidFill>
                <a:srgbClr val="FFFFFF"/>
              </a:solidFill>
              <a:latin typeface="Google Sans Medium"/>
              <a:ea typeface="Google Sans Medium"/>
              <a:cs typeface="Google Sans Medium"/>
              <a:sym typeface="Google Sans Medium"/>
            </a:endParaRPr>
          </a:p>
        </p:txBody>
      </p:sp>
      <p:sp>
        <p:nvSpPr>
          <p:cNvPr id="274" name="Google Shape;274;p54"/>
          <p:cNvSpPr txBox="1"/>
          <p:nvPr/>
        </p:nvSpPr>
        <p:spPr>
          <a:xfrm>
            <a:off x="532875" y="1050575"/>
            <a:ext cx="7873500" cy="895800"/>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a:solidFill>
                  <a:srgbClr val="5F6368"/>
                </a:solidFill>
                <a:latin typeface="Open Sans"/>
                <a:ea typeface="Open Sans"/>
                <a:cs typeface="Open Sans"/>
                <a:sym typeface="Open Sans"/>
              </a:rPr>
              <a:t>Kompetitor langsung dari produk ini adalah Kopi Kenangan, Kopi Janji Jiwa, dan Fore Coffee. Sedangkan kompetitor tidak langsung adalah Gojek dan Grab. Detail lengkapnya dapat dilihat </a:t>
            </a:r>
            <a:r>
              <a:rPr lang="en" u="sng">
                <a:solidFill>
                  <a:schemeClr val="hlink"/>
                </a:solidFill>
                <a:latin typeface="Open Sans"/>
                <a:ea typeface="Open Sans"/>
                <a:cs typeface="Open Sans"/>
                <a:sym typeface="Open Sans"/>
                <a:hlinkClick r:id="rId3"/>
              </a:rPr>
              <a:t>di sini.</a:t>
            </a:r>
            <a:endParaRPr>
              <a:solidFill>
                <a:srgbClr val="5F6368"/>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9E0B"/>
        </a:solidFill>
        <a:effectLst/>
      </p:bgPr>
    </p:bg>
    <p:spTree>
      <p:nvGrpSpPr>
        <p:cNvPr id="1" name="Shape 278"/>
        <p:cNvGrpSpPr/>
        <p:nvPr/>
      </p:nvGrpSpPr>
      <p:grpSpPr>
        <a:xfrm>
          <a:off x="0" y="0"/>
          <a:ext cx="0" cy="0"/>
          <a:chOff x="0" y="0"/>
          <a:chExt cx="0" cy="0"/>
        </a:xfrm>
      </p:grpSpPr>
      <p:sp>
        <p:nvSpPr>
          <p:cNvPr id="279" name="Google Shape;279;p55"/>
          <p:cNvSpPr txBox="1"/>
          <p:nvPr/>
        </p:nvSpPr>
        <p:spPr>
          <a:xfrm>
            <a:off x="3721275" y="2048400"/>
            <a:ext cx="6302100" cy="10467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Goal Statement</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Flow</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Digital wireframes</a:t>
            </a:r>
            <a:endParaRPr>
              <a:solidFill>
                <a:srgbClr val="FFFFFF"/>
              </a:solidFill>
              <a:latin typeface="Open Sans"/>
              <a:ea typeface="Open Sans"/>
              <a:cs typeface="Open Sans"/>
              <a:sym typeface="Open Sans"/>
            </a:endParaRPr>
          </a:p>
        </p:txBody>
      </p:sp>
      <p:sp>
        <p:nvSpPr>
          <p:cNvPr id="280" name="Google Shape;280;p55"/>
          <p:cNvSpPr txBox="1"/>
          <p:nvPr/>
        </p:nvSpPr>
        <p:spPr>
          <a:xfrm>
            <a:off x="-46887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Clr>
                <a:schemeClr val="dk1"/>
              </a:buClr>
              <a:buSzPts val="1100"/>
              <a:buFont typeface="Arial"/>
              <a:buNone/>
            </a:pPr>
            <a:r>
              <a:rPr lang="en" sz="2400">
                <a:solidFill>
                  <a:srgbClr val="FFFFFF"/>
                </a:solidFill>
                <a:latin typeface="Open Sans"/>
                <a:ea typeface="Open Sans"/>
                <a:cs typeface="Open Sans"/>
                <a:sym typeface="Open Sans"/>
              </a:rPr>
              <a:t>Starting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281" name="Google Shape;281;p55"/>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56"/>
          <p:cNvSpPr txBox="1"/>
          <p:nvPr/>
        </p:nvSpPr>
        <p:spPr>
          <a:xfrm>
            <a:off x="517675" y="4481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Goal Statement</a:t>
            </a:r>
            <a:endParaRPr sz="2400">
              <a:solidFill>
                <a:srgbClr val="5F6368"/>
              </a:solidFill>
              <a:latin typeface="Open Sans"/>
              <a:ea typeface="Open Sans"/>
              <a:cs typeface="Open Sans"/>
              <a:sym typeface="Open Sans"/>
            </a:endParaRPr>
          </a:p>
        </p:txBody>
      </p:sp>
      <p:pic>
        <p:nvPicPr>
          <p:cNvPr id="287" name="Google Shape;287;p56"/>
          <p:cNvPicPr preferRelativeResize="0"/>
          <p:nvPr/>
        </p:nvPicPr>
        <p:blipFill>
          <a:blip r:embed="rId3">
            <a:alphaModFix/>
          </a:blip>
          <a:stretch>
            <a:fillRect/>
          </a:stretch>
        </p:blipFill>
        <p:spPr>
          <a:xfrm>
            <a:off x="517675" y="1078450"/>
            <a:ext cx="7703927" cy="3760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57"/>
          <p:cNvSpPr txBox="1"/>
          <p:nvPr/>
        </p:nvSpPr>
        <p:spPr>
          <a:xfrm>
            <a:off x="517675" y="4481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Flow</a:t>
            </a:r>
            <a:endParaRPr sz="2400">
              <a:solidFill>
                <a:srgbClr val="5F6368"/>
              </a:solidFill>
              <a:latin typeface="Open Sans"/>
              <a:ea typeface="Open Sans"/>
              <a:cs typeface="Open Sans"/>
              <a:sym typeface="Open Sans"/>
            </a:endParaRPr>
          </a:p>
        </p:txBody>
      </p:sp>
      <p:pic>
        <p:nvPicPr>
          <p:cNvPr id="293" name="Google Shape;293;p57"/>
          <p:cNvPicPr preferRelativeResize="0"/>
          <p:nvPr/>
        </p:nvPicPr>
        <p:blipFill rotWithShape="1">
          <a:blip r:embed="rId3">
            <a:alphaModFix/>
          </a:blip>
          <a:srcRect/>
          <a:stretch/>
        </p:blipFill>
        <p:spPr>
          <a:xfrm>
            <a:off x="2268827" y="204100"/>
            <a:ext cx="6460802" cy="47803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58"/>
          <p:cNvSpPr txBox="1"/>
          <p:nvPr/>
        </p:nvSpPr>
        <p:spPr>
          <a:xfrm>
            <a:off x="517675" y="4481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Storyboard</a:t>
            </a:r>
            <a:endParaRPr sz="2400">
              <a:solidFill>
                <a:srgbClr val="5F6368"/>
              </a:solidFill>
              <a:latin typeface="Open Sans"/>
              <a:ea typeface="Open Sans"/>
              <a:cs typeface="Open Sans"/>
              <a:sym typeface="Open Sans"/>
            </a:endParaRPr>
          </a:p>
        </p:txBody>
      </p:sp>
      <p:pic>
        <p:nvPicPr>
          <p:cNvPr id="299" name="Google Shape;299;p58"/>
          <p:cNvPicPr preferRelativeResize="0"/>
          <p:nvPr/>
        </p:nvPicPr>
        <p:blipFill rotWithShape="1">
          <a:blip r:embed="rId3">
            <a:alphaModFix/>
          </a:blip>
          <a:srcRect l="6103" t="14610"/>
          <a:stretch/>
        </p:blipFill>
        <p:spPr>
          <a:xfrm>
            <a:off x="400650" y="1570700"/>
            <a:ext cx="4108400" cy="2293300"/>
          </a:xfrm>
          <a:prstGeom prst="rect">
            <a:avLst/>
          </a:prstGeom>
          <a:noFill/>
          <a:ln>
            <a:noFill/>
          </a:ln>
        </p:spPr>
      </p:pic>
      <p:pic>
        <p:nvPicPr>
          <p:cNvPr id="300" name="Google Shape;300;p58"/>
          <p:cNvPicPr preferRelativeResize="0"/>
          <p:nvPr/>
        </p:nvPicPr>
        <p:blipFill rotWithShape="1">
          <a:blip r:embed="rId4">
            <a:alphaModFix/>
          </a:blip>
          <a:srcRect l="5150" t="15031"/>
          <a:stretch/>
        </p:blipFill>
        <p:spPr>
          <a:xfrm>
            <a:off x="4803900" y="1608177"/>
            <a:ext cx="4055576" cy="2218350"/>
          </a:xfrm>
          <a:prstGeom prst="rect">
            <a:avLst/>
          </a:prstGeom>
          <a:noFill/>
          <a:ln>
            <a:noFill/>
          </a:ln>
        </p:spPr>
      </p:pic>
      <p:sp>
        <p:nvSpPr>
          <p:cNvPr id="301" name="Google Shape;301;p58"/>
          <p:cNvSpPr txBox="1"/>
          <p:nvPr/>
        </p:nvSpPr>
        <p:spPr>
          <a:xfrm>
            <a:off x="400638" y="1124475"/>
            <a:ext cx="1872600" cy="400200"/>
          </a:xfrm>
          <a:prstGeom prst="rect">
            <a:avLst/>
          </a:prstGeom>
          <a:noFill/>
          <a:ln>
            <a:noFill/>
          </a:ln>
        </p:spPr>
        <p:txBody>
          <a:bodyPr spcFirstLastPara="1" wrap="square" lIns="0" tIns="91425" rIns="91425" bIns="91425" anchor="t" anchorCtr="0">
            <a:spAutoFit/>
          </a:bodyPr>
          <a:lstStyle/>
          <a:p>
            <a:pPr marL="457200" lvl="0" indent="-317500" algn="l" rtl="0">
              <a:lnSpc>
                <a:spcPct val="150000"/>
              </a:lnSpc>
              <a:spcBef>
                <a:spcPts val="0"/>
              </a:spcBef>
              <a:spcAft>
                <a:spcPts val="0"/>
              </a:spcAft>
              <a:buClr>
                <a:srgbClr val="F59E0B"/>
              </a:buClr>
              <a:buSzPts val="1400"/>
              <a:buFont typeface="Open Sans SemiBold"/>
              <a:buChar char="●"/>
            </a:pPr>
            <a:r>
              <a:rPr lang="en">
                <a:solidFill>
                  <a:srgbClr val="F59E0B"/>
                </a:solidFill>
                <a:latin typeface="Open Sans SemiBold"/>
                <a:ea typeface="Open Sans SemiBold"/>
                <a:cs typeface="Open Sans SemiBold"/>
                <a:sym typeface="Open Sans SemiBold"/>
              </a:rPr>
              <a:t>Big picture</a:t>
            </a:r>
            <a:endParaRPr>
              <a:solidFill>
                <a:srgbClr val="F59E0B"/>
              </a:solidFill>
              <a:latin typeface="Open Sans SemiBold"/>
              <a:ea typeface="Open Sans SemiBold"/>
              <a:cs typeface="Open Sans SemiBold"/>
              <a:sym typeface="Open Sans SemiBold"/>
            </a:endParaRPr>
          </a:p>
        </p:txBody>
      </p:sp>
      <p:sp>
        <p:nvSpPr>
          <p:cNvPr id="302" name="Google Shape;302;p58"/>
          <p:cNvSpPr txBox="1"/>
          <p:nvPr/>
        </p:nvSpPr>
        <p:spPr>
          <a:xfrm>
            <a:off x="4912800" y="1154650"/>
            <a:ext cx="3000000" cy="4002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59E0B"/>
              </a:buClr>
              <a:buSzPts val="1400"/>
              <a:buFont typeface="Open Sans SemiBold"/>
              <a:buChar char="●"/>
            </a:pPr>
            <a:r>
              <a:rPr lang="en">
                <a:solidFill>
                  <a:srgbClr val="F59E0B"/>
                </a:solidFill>
                <a:latin typeface="Open Sans SemiBold"/>
                <a:ea typeface="Open Sans SemiBold"/>
                <a:cs typeface="Open Sans SemiBold"/>
                <a:sym typeface="Open Sans SemiBold"/>
              </a:rPr>
              <a:t>Close-up</a:t>
            </a:r>
            <a:endParaRPr>
              <a:solidFill>
                <a:srgbClr val="F59E0B"/>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59"/>
          <p:cNvSpPr txBox="1"/>
          <p:nvPr/>
        </p:nvSpPr>
        <p:spPr>
          <a:xfrm>
            <a:off x="517675" y="4481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Wireframe Kertas</a:t>
            </a:r>
            <a:endParaRPr sz="2400">
              <a:solidFill>
                <a:srgbClr val="5F6368"/>
              </a:solidFill>
              <a:latin typeface="Open Sans"/>
              <a:ea typeface="Open Sans"/>
              <a:cs typeface="Open Sans"/>
              <a:sym typeface="Open Sans"/>
            </a:endParaRPr>
          </a:p>
        </p:txBody>
      </p:sp>
      <p:pic>
        <p:nvPicPr>
          <p:cNvPr id="308" name="Google Shape;308;p59"/>
          <p:cNvPicPr preferRelativeResize="0"/>
          <p:nvPr/>
        </p:nvPicPr>
        <p:blipFill rotWithShape="1">
          <a:blip r:embed="rId3">
            <a:alphaModFix/>
          </a:blip>
          <a:srcRect b="1826"/>
          <a:stretch/>
        </p:blipFill>
        <p:spPr>
          <a:xfrm>
            <a:off x="517675" y="1170600"/>
            <a:ext cx="5277549" cy="3691626"/>
          </a:xfrm>
          <a:prstGeom prst="rect">
            <a:avLst/>
          </a:prstGeom>
          <a:noFill/>
          <a:ln>
            <a:noFill/>
          </a:ln>
        </p:spPr>
      </p:pic>
      <p:pic>
        <p:nvPicPr>
          <p:cNvPr id="309" name="Google Shape;309;p59"/>
          <p:cNvPicPr preferRelativeResize="0"/>
          <p:nvPr/>
        </p:nvPicPr>
        <p:blipFill>
          <a:blip r:embed="rId4">
            <a:alphaModFix/>
          </a:blip>
          <a:stretch>
            <a:fillRect/>
          </a:stretch>
        </p:blipFill>
        <p:spPr>
          <a:xfrm>
            <a:off x="6414425" y="1240999"/>
            <a:ext cx="2153350" cy="3768376"/>
          </a:xfrm>
          <a:prstGeom prst="rect">
            <a:avLst/>
          </a:prstGeom>
          <a:noFill/>
          <a:ln>
            <a:noFill/>
          </a:ln>
        </p:spPr>
      </p:pic>
      <p:cxnSp>
        <p:nvCxnSpPr>
          <p:cNvPr id="310" name="Google Shape;310;p59"/>
          <p:cNvCxnSpPr/>
          <p:nvPr/>
        </p:nvCxnSpPr>
        <p:spPr>
          <a:xfrm>
            <a:off x="5298875" y="3016413"/>
            <a:ext cx="918900" cy="0"/>
          </a:xfrm>
          <a:prstGeom prst="straightConnector1">
            <a:avLst/>
          </a:prstGeom>
          <a:noFill/>
          <a:ln w="19050" cap="flat" cmpd="sng">
            <a:solidFill>
              <a:srgbClr val="F59E0B"/>
            </a:solidFill>
            <a:prstDash val="solid"/>
            <a:round/>
            <a:headEnd type="none" w="med" len="med"/>
            <a:tailEnd type="triangle" w="med" len="med"/>
          </a:ln>
        </p:spPr>
      </p:cxnSp>
      <p:sp>
        <p:nvSpPr>
          <p:cNvPr id="311" name="Google Shape;311;p59"/>
          <p:cNvSpPr/>
          <p:nvPr/>
        </p:nvSpPr>
        <p:spPr>
          <a:xfrm>
            <a:off x="3848775" y="3042225"/>
            <a:ext cx="1273500" cy="1712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42"/>
          <p:cNvSpPr txBox="1"/>
          <p:nvPr/>
        </p:nvSpPr>
        <p:spPr>
          <a:xfrm>
            <a:off x="1231075" y="1604200"/>
            <a:ext cx="4086000" cy="12468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a:solidFill>
                  <a:srgbClr val="2D3E50"/>
                </a:solidFill>
                <a:latin typeface="Open Sans SemiBold"/>
                <a:ea typeface="Open Sans SemiBold"/>
                <a:cs typeface="Open Sans SemiBold"/>
                <a:sym typeface="Open Sans SemiBold"/>
              </a:rPr>
              <a:t>Penjelasan Produk: </a:t>
            </a:r>
            <a:endParaRPr>
              <a:solidFill>
                <a:srgbClr val="2D3E50"/>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Aplikasi pemesanan kopi di Bandung yang menyajikan kopi berkualitas tinggi, dibuat dengan bahan-bahan lokal segar untuk pelanggan di seluruh Indonesia.</a:t>
            </a:r>
            <a:endParaRPr sz="1200" b="1">
              <a:solidFill>
                <a:srgbClr val="1967D2"/>
              </a:solidFill>
              <a:latin typeface="Open Sans"/>
              <a:ea typeface="Open Sans"/>
              <a:cs typeface="Open Sans"/>
              <a:sym typeface="Open Sans"/>
            </a:endParaRPr>
          </a:p>
        </p:txBody>
      </p:sp>
      <p:sp>
        <p:nvSpPr>
          <p:cNvPr id="153" name="Google Shape;153;p42"/>
          <p:cNvSpPr txBox="1"/>
          <p:nvPr/>
        </p:nvSpPr>
        <p:spPr>
          <a:xfrm>
            <a:off x="517675" y="4481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Ringkasan Project </a:t>
            </a:r>
            <a:endParaRPr sz="2400">
              <a:solidFill>
                <a:srgbClr val="5F6368"/>
              </a:solidFill>
              <a:latin typeface="Open Sans"/>
              <a:ea typeface="Open Sans"/>
              <a:cs typeface="Open Sans"/>
              <a:sym typeface="Open Sans"/>
            </a:endParaRPr>
          </a:p>
        </p:txBody>
      </p:sp>
      <p:sp>
        <p:nvSpPr>
          <p:cNvPr id="154" name="Google Shape;154;p42"/>
          <p:cNvSpPr/>
          <p:nvPr/>
        </p:nvSpPr>
        <p:spPr>
          <a:xfrm>
            <a:off x="517675" y="1604200"/>
            <a:ext cx="513300" cy="513300"/>
          </a:xfrm>
          <a:prstGeom prst="ellipse">
            <a:avLst/>
          </a:prstGeom>
          <a:solidFill>
            <a:srgbClr val="2D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2"/>
          <p:cNvSpPr txBox="1"/>
          <p:nvPr/>
        </p:nvSpPr>
        <p:spPr>
          <a:xfrm>
            <a:off x="1231075" y="3172985"/>
            <a:ext cx="3446100" cy="6927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a:solidFill>
                  <a:srgbClr val="2D3E50"/>
                </a:solidFill>
                <a:latin typeface="Open Sans SemiBold"/>
                <a:ea typeface="Open Sans SemiBold"/>
                <a:cs typeface="Open Sans SemiBold"/>
                <a:sym typeface="Open Sans SemiBold"/>
              </a:rPr>
              <a:t>Durasi project:</a:t>
            </a:r>
            <a:endParaRPr>
              <a:solidFill>
                <a:srgbClr val="2D3E50"/>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20 Juli - 15 Agustus 2023</a:t>
            </a:r>
            <a:endParaRPr sz="1200">
              <a:solidFill>
                <a:srgbClr val="5F6368"/>
              </a:solidFill>
              <a:latin typeface="Open Sans"/>
              <a:ea typeface="Open Sans"/>
              <a:cs typeface="Open Sans"/>
              <a:sym typeface="Open Sans"/>
            </a:endParaRPr>
          </a:p>
        </p:txBody>
      </p:sp>
      <p:sp>
        <p:nvSpPr>
          <p:cNvPr id="156" name="Google Shape;156;p42"/>
          <p:cNvSpPr/>
          <p:nvPr/>
        </p:nvSpPr>
        <p:spPr>
          <a:xfrm>
            <a:off x="517675" y="3172985"/>
            <a:ext cx="513300" cy="513300"/>
          </a:xfrm>
          <a:prstGeom prst="ellipse">
            <a:avLst/>
          </a:prstGeom>
          <a:solidFill>
            <a:srgbClr val="2D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2"/>
          <p:cNvSpPr/>
          <p:nvPr/>
        </p:nvSpPr>
        <p:spPr>
          <a:xfrm>
            <a:off x="643388" y="3299236"/>
            <a:ext cx="261874" cy="260801"/>
          </a:xfrm>
          <a:custGeom>
            <a:avLst/>
            <a:gdLst/>
            <a:ahLst/>
            <a:cxnLst/>
            <a:rect l="l" t="t" r="r" b="b"/>
            <a:pathLst>
              <a:path w="1048" h="1045" extrusionOk="0">
                <a:moveTo>
                  <a:pt x="522" y="0"/>
                </a:moveTo>
                <a:cubicBezTo>
                  <a:pt x="234" y="0"/>
                  <a:pt x="0" y="234"/>
                  <a:pt x="0" y="522"/>
                </a:cubicBezTo>
                <a:cubicBezTo>
                  <a:pt x="0" y="810"/>
                  <a:pt x="234" y="1044"/>
                  <a:pt x="522" y="1044"/>
                </a:cubicBezTo>
                <a:cubicBezTo>
                  <a:pt x="810" y="1044"/>
                  <a:pt x="1044" y="810"/>
                  <a:pt x="1044" y="522"/>
                </a:cubicBezTo>
                <a:cubicBezTo>
                  <a:pt x="1047" y="234"/>
                  <a:pt x="812" y="0"/>
                  <a:pt x="522" y="0"/>
                </a:cubicBezTo>
                <a:close/>
                <a:moveTo>
                  <a:pt x="525" y="940"/>
                </a:moveTo>
                <a:cubicBezTo>
                  <a:pt x="293" y="940"/>
                  <a:pt x="107" y="754"/>
                  <a:pt x="107" y="522"/>
                </a:cubicBezTo>
                <a:cubicBezTo>
                  <a:pt x="107" y="291"/>
                  <a:pt x="293" y="104"/>
                  <a:pt x="525" y="104"/>
                </a:cubicBezTo>
                <a:cubicBezTo>
                  <a:pt x="756" y="104"/>
                  <a:pt x="942" y="290"/>
                  <a:pt x="942" y="522"/>
                </a:cubicBezTo>
                <a:cubicBezTo>
                  <a:pt x="942" y="753"/>
                  <a:pt x="753" y="940"/>
                  <a:pt x="525" y="940"/>
                </a:cubicBezTo>
                <a:close/>
                <a:moveTo>
                  <a:pt x="471" y="259"/>
                </a:moveTo>
                <a:lnTo>
                  <a:pt x="471" y="573"/>
                </a:lnTo>
                <a:lnTo>
                  <a:pt x="745" y="736"/>
                </a:lnTo>
                <a:lnTo>
                  <a:pt x="784" y="671"/>
                </a:lnTo>
                <a:lnTo>
                  <a:pt x="550" y="533"/>
                </a:lnTo>
                <a:lnTo>
                  <a:pt x="550" y="259"/>
                </a:lnTo>
                <a:lnTo>
                  <a:pt x="471" y="25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58" name="Google Shape;158;p42"/>
          <p:cNvSpPr/>
          <p:nvPr/>
        </p:nvSpPr>
        <p:spPr>
          <a:xfrm>
            <a:off x="610514" y="1752262"/>
            <a:ext cx="327623" cy="217176"/>
          </a:xfrm>
          <a:custGeom>
            <a:avLst/>
            <a:gdLst/>
            <a:ahLst/>
            <a:cxnLst/>
            <a:rect l="l" t="t" r="r" b="b"/>
            <a:pathLst>
              <a:path w="1149" h="765" extrusionOk="0">
                <a:moveTo>
                  <a:pt x="191" y="96"/>
                </a:moveTo>
                <a:lnTo>
                  <a:pt x="1052" y="96"/>
                </a:lnTo>
                <a:lnTo>
                  <a:pt x="1052" y="0"/>
                </a:lnTo>
                <a:lnTo>
                  <a:pt x="191" y="0"/>
                </a:lnTo>
                <a:cubicBezTo>
                  <a:pt x="138" y="0"/>
                  <a:pt x="95" y="42"/>
                  <a:pt x="95" y="96"/>
                </a:cubicBezTo>
                <a:lnTo>
                  <a:pt x="95" y="621"/>
                </a:lnTo>
                <a:lnTo>
                  <a:pt x="0" y="621"/>
                </a:lnTo>
                <a:lnTo>
                  <a:pt x="0" y="764"/>
                </a:lnTo>
                <a:lnTo>
                  <a:pt x="668" y="764"/>
                </a:lnTo>
                <a:lnTo>
                  <a:pt x="668" y="621"/>
                </a:lnTo>
                <a:lnTo>
                  <a:pt x="191" y="621"/>
                </a:lnTo>
                <a:lnTo>
                  <a:pt x="191" y="96"/>
                </a:lnTo>
                <a:close/>
                <a:moveTo>
                  <a:pt x="1100" y="189"/>
                </a:moveTo>
                <a:lnTo>
                  <a:pt x="812" y="189"/>
                </a:lnTo>
                <a:cubicBezTo>
                  <a:pt x="787" y="189"/>
                  <a:pt x="764" y="211"/>
                  <a:pt x="764" y="237"/>
                </a:cubicBezTo>
                <a:lnTo>
                  <a:pt x="764" y="714"/>
                </a:lnTo>
                <a:cubicBezTo>
                  <a:pt x="764" y="739"/>
                  <a:pt x="787" y="762"/>
                  <a:pt x="812" y="762"/>
                </a:cubicBezTo>
                <a:lnTo>
                  <a:pt x="1100" y="762"/>
                </a:lnTo>
                <a:cubicBezTo>
                  <a:pt x="1126" y="762"/>
                  <a:pt x="1148" y="739"/>
                  <a:pt x="1148" y="714"/>
                </a:cubicBezTo>
                <a:lnTo>
                  <a:pt x="1148" y="237"/>
                </a:lnTo>
                <a:cubicBezTo>
                  <a:pt x="1145" y="211"/>
                  <a:pt x="1126" y="189"/>
                  <a:pt x="1100" y="189"/>
                </a:cubicBezTo>
                <a:close/>
                <a:moveTo>
                  <a:pt x="1052" y="621"/>
                </a:moveTo>
                <a:lnTo>
                  <a:pt x="860" y="621"/>
                </a:lnTo>
                <a:lnTo>
                  <a:pt x="860" y="285"/>
                </a:lnTo>
                <a:lnTo>
                  <a:pt x="1052" y="285"/>
                </a:lnTo>
                <a:lnTo>
                  <a:pt x="1052" y="62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pic>
        <p:nvPicPr>
          <p:cNvPr id="159" name="Google Shape;159;p42"/>
          <p:cNvPicPr preferRelativeResize="0"/>
          <p:nvPr/>
        </p:nvPicPr>
        <p:blipFill>
          <a:blip r:embed="rId3">
            <a:alphaModFix/>
          </a:blip>
          <a:stretch>
            <a:fillRect/>
          </a:stretch>
        </p:blipFill>
        <p:spPr>
          <a:xfrm>
            <a:off x="5880041" y="0"/>
            <a:ext cx="2562769" cy="5143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60"/>
          <p:cNvSpPr txBox="1"/>
          <p:nvPr/>
        </p:nvSpPr>
        <p:spPr>
          <a:xfrm>
            <a:off x="517675" y="4481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Wireframe Digital </a:t>
            </a:r>
            <a:endParaRPr sz="2400">
              <a:solidFill>
                <a:srgbClr val="5F6368"/>
              </a:solidFill>
              <a:latin typeface="Open Sans"/>
              <a:ea typeface="Open Sans"/>
              <a:cs typeface="Open Sans"/>
              <a:sym typeface="Open Sans"/>
            </a:endParaRPr>
          </a:p>
        </p:txBody>
      </p:sp>
      <p:pic>
        <p:nvPicPr>
          <p:cNvPr id="317" name="Google Shape;317;p60"/>
          <p:cNvPicPr preferRelativeResize="0"/>
          <p:nvPr/>
        </p:nvPicPr>
        <p:blipFill rotWithShape="1">
          <a:blip r:embed="rId3">
            <a:alphaModFix/>
          </a:blip>
          <a:srcRect b="46172"/>
          <a:stretch/>
        </p:blipFill>
        <p:spPr>
          <a:xfrm>
            <a:off x="236400" y="1182908"/>
            <a:ext cx="4148652" cy="3443567"/>
          </a:xfrm>
          <a:prstGeom prst="rect">
            <a:avLst/>
          </a:prstGeom>
          <a:noFill/>
          <a:ln>
            <a:noFill/>
          </a:ln>
        </p:spPr>
      </p:pic>
      <p:pic>
        <p:nvPicPr>
          <p:cNvPr id="318" name="Google Shape;318;p60"/>
          <p:cNvPicPr preferRelativeResize="0"/>
          <p:nvPr/>
        </p:nvPicPr>
        <p:blipFill rotWithShape="1">
          <a:blip r:embed="rId3">
            <a:alphaModFix/>
          </a:blip>
          <a:srcRect t="54360"/>
          <a:stretch/>
        </p:blipFill>
        <p:spPr>
          <a:xfrm>
            <a:off x="4449021" y="956825"/>
            <a:ext cx="4511929" cy="3175381"/>
          </a:xfrm>
          <a:prstGeom prst="rect">
            <a:avLst/>
          </a:prstGeom>
          <a:noFill/>
          <a:ln>
            <a:noFill/>
          </a:ln>
        </p:spPr>
      </p:pic>
      <p:sp>
        <p:nvSpPr>
          <p:cNvPr id="319" name="Google Shape;319;p60"/>
          <p:cNvSpPr txBox="1"/>
          <p:nvPr/>
        </p:nvSpPr>
        <p:spPr>
          <a:xfrm>
            <a:off x="190125" y="4588200"/>
            <a:ext cx="45732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800"/>
              </a:spcAft>
              <a:buNone/>
            </a:pPr>
            <a:r>
              <a:rPr lang="en"/>
              <a:t>Link Project : </a:t>
            </a:r>
            <a:r>
              <a:rPr lang="en" sz="1350" u="sng">
                <a:solidFill>
                  <a:srgbClr val="FF5483"/>
                </a:solidFill>
                <a:highlight>
                  <a:srgbClr val="FFFFFF"/>
                </a:highlight>
                <a:latin typeface="Open Sans"/>
                <a:ea typeface="Open Sans"/>
                <a:cs typeface="Open Sans"/>
                <a:sym typeface="Open Sans"/>
                <a:hlinkClick r:id="rId4">
                  <a:extLst>
                    <a:ext uri="{A12FA001-AC4F-418D-AE19-62706E023703}">
                      <ahyp:hlinkClr xmlns:ahyp="http://schemas.microsoft.com/office/drawing/2018/hyperlinkcolor" val="tx"/>
                    </a:ext>
                  </a:extLst>
                </a:hlinkClick>
              </a:rPr>
              <a:t>Wireframe Aplikasi Pemesanan Kopi</a:t>
            </a:r>
            <a:endParaRPr sz="1350" u="sng">
              <a:solidFill>
                <a:srgbClr val="FF5483"/>
              </a:solidFill>
              <a:highlight>
                <a:srgbClr val="FFFFFF"/>
              </a:highlight>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61"/>
          <p:cNvSpPr txBox="1"/>
          <p:nvPr/>
        </p:nvSpPr>
        <p:spPr>
          <a:xfrm>
            <a:off x="517675" y="4481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Wireframe Digital </a:t>
            </a:r>
            <a:endParaRPr sz="2400">
              <a:solidFill>
                <a:srgbClr val="5F6368"/>
              </a:solidFill>
              <a:latin typeface="Open Sans"/>
              <a:ea typeface="Open Sans"/>
              <a:cs typeface="Open Sans"/>
              <a:sym typeface="Open Sans"/>
            </a:endParaRPr>
          </a:p>
        </p:txBody>
      </p:sp>
      <p:sp>
        <p:nvSpPr>
          <p:cNvPr id="325" name="Google Shape;325;p61"/>
          <p:cNvSpPr txBox="1"/>
          <p:nvPr/>
        </p:nvSpPr>
        <p:spPr>
          <a:xfrm>
            <a:off x="517675" y="1522550"/>
            <a:ext cx="2421300" cy="20163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Kustomisasi yang mudah adalah kebutuhan utama yang harus diperhatikan dalam mendesain.</a:t>
            </a:r>
            <a:endParaRPr>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endParaRPr>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endParaRPr>
              <a:solidFill>
                <a:srgbClr val="5F6368"/>
              </a:solidFill>
              <a:latin typeface="Open Sans"/>
              <a:ea typeface="Open Sans"/>
              <a:cs typeface="Open Sans"/>
              <a:sym typeface="Open Sans"/>
            </a:endParaRPr>
          </a:p>
        </p:txBody>
      </p:sp>
      <p:pic>
        <p:nvPicPr>
          <p:cNvPr id="326" name="Google Shape;326;p61"/>
          <p:cNvPicPr preferRelativeResize="0"/>
          <p:nvPr/>
        </p:nvPicPr>
        <p:blipFill>
          <a:blip r:embed="rId3">
            <a:alphaModFix/>
          </a:blip>
          <a:stretch>
            <a:fillRect/>
          </a:stretch>
        </p:blipFill>
        <p:spPr>
          <a:xfrm>
            <a:off x="4988250" y="156041"/>
            <a:ext cx="2421300" cy="4831423"/>
          </a:xfrm>
          <a:prstGeom prst="rect">
            <a:avLst/>
          </a:prstGeom>
          <a:noFill/>
          <a:ln>
            <a:noFill/>
          </a:ln>
        </p:spPr>
      </p:pic>
      <p:cxnSp>
        <p:nvCxnSpPr>
          <p:cNvPr id="327" name="Google Shape;327;p61"/>
          <p:cNvCxnSpPr/>
          <p:nvPr/>
        </p:nvCxnSpPr>
        <p:spPr>
          <a:xfrm>
            <a:off x="4565525" y="3818725"/>
            <a:ext cx="918900" cy="0"/>
          </a:xfrm>
          <a:prstGeom prst="straightConnector1">
            <a:avLst/>
          </a:prstGeom>
          <a:noFill/>
          <a:ln w="19050" cap="flat" cmpd="sng">
            <a:solidFill>
              <a:srgbClr val="FBBC04"/>
            </a:solidFill>
            <a:prstDash val="solid"/>
            <a:round/>
            <a:headEnd type="none" w="med" len="med"/>
            <a:tailEnd type="triangle" w="med" len="med"/>
          </a:ln>
        </p:spPr>
      </p:cxnSp>
      <p:sp>
        <p:nvSpPr>
          <p:cNvPr id="328" name="Google Shape;328;p61"/>
          <p:cNvSpPr txBox="1"/>
          <p:nvPr/>
        </p:nvSpPr>
        <p:spPr>
          <a:xfrm>
            <a:off x="3506850" y="3418525"/>
            <a:ext cx="11004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5F6368"/>
                </a:solidFill>
                <a:latin typeface="Open Sans"/>
                <a:ea typeface="Open Sans"/>
                <a:cs typeface="Open Sans"/>
                <a:sym typeface="Open Sans"/>
              </a:rPr>
              <a:t>Kustomisasi topping dengan gambar supaya lebih jelas</a:t>
            </a:r>
            <a:endParaRPr sz="1000">
              <a:solidFill>
                <a:srgbClr val="5F6368"/>
              </a:solidFill>
              <a:latin typeface="Open Sans"/>
              <a:ea typeface="Open Sans"/>
              <a:cs typeface="Open Sans"/>
              <a:sym typeface="Open Sans"/>
            </a:endParaRPr>
          </a:p>
        </p:txBody>
      </p:sp>
      <p:cxnSp>
        <p:nvCxnSpPr>
          <p:cNvPr id="329" name="Google Shape;329;p61"/>
          <p:cNvCxnSpPr/>
          <p:nvPr/>
        </p:nvCxnSpPr>
        <p:spPr>
          <a:xfrm rot="10800000">
            <a:off x="7096000" y="2920200"/>
            <a:ext cx="918000" cy="0"/>
          </a:xfrm>
          <a:prstGeom prst="straightConnector1">
            <a:avLst/>
          </a:prstGeom>
          <a:noFill/>
          <a:ln w="19050" cap="flat" cmpd="sng">
            <a:solidFill>
              <a:srgbClr val="FBBC04"/>
            </a:solidFill>
            <a:prstDash val="solid"/>
            <a:round/>
            <a:headEnd type="none" w="med" len="med"/>
            <a:tailEnd type="triangle" w="med" len="med"/>
          </a:ln>
        </p:spPr>
      </p:cxnSp>
      <p:sp>
        <p:nvSpPr>
          <p:cNvPr id="330" name="Google Shape;330;p61"/>
          <p:cNvSpPr txBox="1"/>
          <p:nvPr/>
        </p:nvSpPr>
        <p:spPr>
          <a:xfrm>
            <a:off x="8030375" y="2520000"/>
            <a:ext cx="11004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5F6368"/>
                </a:solidFill>
                <a:latin typeface="Open Sans"/>
                <a:ea typeface="Open Sans"/>
                <a:cs typeface="Open Sans"/>
                <a:sym typeface="Open Sans"/>
              </a:rPr>
              <a:t>Kustomisasi cepat dengan menggunakan chip menu</a:t>
            </a:r>
            <a:endParaRPr sz="1000">
              <a:solidFill>
                <a:srgbClr val="5F6368"/>
              </a:solidFill>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0B981"/>
        </a:solidFill>
        <a:effectLst/>
      </p:bgPr>
    </p:bg>
    <p:spTree>
      <p:nvGrpSpPr>
        <p:cNvPr id="1" name="Shape 334"/>
        <p:cNvGrpSpPr/>
        <p:nvPr/>
      </p:nvGrpSpPr>
      <p:grpSpPr>
        <a:xfrm>
          <a:off x="0" y="0"/>
          <a:ext cx="0" cy="0"/>
          <a:chOff x="0" y="0"/>
          <a:chExt cx="0" cy="0"/>
        </a:xfrm>
      </p:grpSpPr>
      <p:sp>
        <p:nvSpPr>
          <p:cNvPr id="335" name="Google Shape;335;p62"/>
          <p:cNvSpPr txBox="1"/>
          <p:nvPr/>
        </p:nvSpPr>
        <p:spPr>
          <a:xfrm>
            <a:off x="3721275" y="2048400"/>
            <a:ext cx="3990000" cy="13698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Mockup</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Design System</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Pertimbangan Aksesibilitas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High-fidelity prototype</a:t>
            </a:r>
            <a:endParaRPr>
              <a:solidFill>
                <a:srgbClr val="FFFFFF"/>
              </a:solidFill>
              <a:latin typeface="Open Sans"/>
              <a:ea typeface="Open Sans"/>
              <a:cs typeface="Open Sans"/>
              <a:sym typeface="Open Sans"/>
            </a:endParaRPr>
          </a:p>
        </p:txBody>
      </p:sp>
      <p:sp>
        <p:nvSpPr>
          <p:cNvPr id="336" name="Google Shape;336;p62"/>
          <p:cNvSpPr txBox="1"/>
          <p:nvPr/>
        </p:nvSpPr>
        <p:spPr>
          <a:xfrm>
            <a:off x="-46887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Mockup &amp; </a:t>
            </a:r>
            <a:br>
              <a:rPr lang="en" sz="2400">
                <a:solidFill>
                  <a:srgbClr val="FFFFFF"/>
                </a:solidFill>
                <a:latin typeface="Open Sans"/>
                <a:ea typeface="Open Sans"/>
                <a:cs typeface="Open Sans"/>
                <a:sym typeface="Open Sans"/>
              </a:rPr>
            </a:br>
            <a:r>
              <a:rPr lang="en" sz="2400">
                <a:solidFill>
                  <a:srgbClr val="FFFFFF"/>
                </a:solidFill>
                <a:latin typeface="Open Sans"/>
                <a:ea typeface="Open Sans"/>
                <a:cs typeface="Open Sans"/>
                <a:sym typeface="Open Sans"/>
              </a:rPr>
              <a:t>Prototype</a:t>
            </a:r>
            <a:endParaRPr sz="2400">
              <a:solidFill>
                <a:srgbClr val="FFFFFF"/>
              </a:solidFill>
              <a:latin typeface="Open Sans"/>
              <a:ea typeface="Open Sans"/>
              <a:cs typeface="Open Sans"/>
              <a:sym typeface="Open Sans"/>
            </a:endParaRPr>
          </a:p>
        </p:txBody>
      </p:sp>
      <p:cxnSp>
        <p:nvCxnSpPr>
          <p:cNvPr id="337" name="Google Shape;337;p62"/>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63"/>
          <p:cNvSpPr txBox="1"/>
          <p:nvPr/>
        </p:nvSpPr>
        <p:spPr>
          <a:xfrm>
            <a:off x="517675" y="4481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a:t>
            </a:r>
            <a:endParaRPr sz="2400">
              <a:solidFill>
                <a:srgbClr val="5F6368"/>
              </a:solidFill>
              <a:latin typeface="Open Sans"/>
              <a:ea typeface="Open Sans"/>
              <a:cs typeface="Open Sans"/>
              <a:sym typeface="Open Sans"/>
            </a:endParaRPr>
          </a:p>
        </p:txBody>
      </p:sp>
      <p:sp>
        <p:nvSpPr>
          <p:cNvPr id="343" name="Google Shape;343;p63"/>
          <p:cNvSpPr txBox="1"/>
          <p:nvPr/>
        </p:nvSpPr>
        <p:spPr>
          <a:xfrm>
            <a:off x="517675" y="1522550"/>
            <a:ext cx="2421300" cy="20163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Pemanfaatan grid, containment, dan white space untuk membuat desain visual yang menarik.</a:t>
            </a:r>
            <a:endParaRPr>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endParaRPr>
              <a:solidFill>
                <a:schemeClr val="dk1"/>
              </a:solidFill>
            </a:endParaRPr>
          </a:p>
          <a:p>
            <a:pPr marL="0" lvl="0" indent="0" algn="l" rtl="0">
              <a:lnSpc>
                <a:spcPct val="150000"/>
              </a:lnSpc>
              <a:spcBef>
                <a:spcPts val="0"/>
              </a:spcBef>
              <a:spcAft>
                <a:spcPts val="0"/>
              </a:spcAft>
              <a:buNone/>
            </a:pPr>
            <a:endParaRPr>
              <a:solidFill>
                <a:srgbClr val="5F6368"/>
              </a:solidFill>
              <a:latin typeface="Open Sans"/>
              <a:ea typeface="Open Sans"/>
              <a:cs typeface="Open Sans"/>
              <a:sym typeface="Open Sans"/>
            </a:endParaRPr>
          </a:p>
        </p:txBody>
      </p:sp>
      <p:cxnSp>
        <p:nvCxnSpPr>
          <p:cNvPr id="344" name="Google Shape;344;p63"/>
          <p:cNvCxnSpPr/>
          <p:nvPr/>
        </p:nvCxnSpPr>
        <p:spPr>
          <a:xfrm>
            <a:off x="5749763" y="2855450"/>
            <a:ext cx="812100" cy="0"/>
          </a:xfrm>
          <a:prstGeom prst="straightConnector1">
            <a:avLst/>
          </a:prstGeom>
          <a:noFill/>
          <a:ln w="28575" cap="flat" cmpd="sng">
            <a:solidFill>
              <a:srgbClr val="34A853"/>
            </a:solidFill>
            <a:prstDash val="solid"/>
            <a:round/>
            <a:headEnd type="none" w="med" len="med"/>
            <a:tailEnd type="triangle" w="med" len="med"/>
          </a:ln>
        </p:spPr>
      </p:cxnSp>
      <p:pic>
        <p:nvPicPr>
          <p:cNvPr id="345" name="Google Shape;345;p63"/>
          <p:cNvPicPr preferRelativeResize="0"/>
          <p:nvPr/>
        </p:nvPicPr>
        <p:blipFill>
          <a:blip r:embed="rId3">
            <a:alphaModFix/>
          </a:blip>
          <a:stretch>
            <a:fillRect/>
          </a:stretch>
        </p:blipFill>
        <p:spPr>
          <a:xfrm>
            <a:off x="3693625" y="1268300"/>
            <a:ext cx="1756739" cy="3400400"/>
          </a:xfrm>
          <a:prstGeom prst="rect">
            <a:avLst/>
          </a:prstGeom>
          <a:noFill/>
          <a:ln>
            <a:noFill/>
          </a:ln>
        </p:spPr>
      </p:pic>
      <p:pic>
        <p:nvPicPr>
          <p:cNvPr id="346" name="Google Shape;346;p63"/>
          <p:cNvPicPr preferRelativeResize="0"/>
          <p:nvPr/>
        </p:nvPicPr>
        <p:blipFill>
          <a:blip r:embed="rId4">
            <a:alphaModFix/>
          </a:blip>
          <a:stretch>
            <a:fillRect/>
          </a:stretch>
        </p:blipFill>
        <p:spPr>
          <a:xfrm>
            <a:off x="6808226" y="1208950"/>
            <a:ext cx="1750740" cy="340039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64"/>
          <p:cNvSpPr txBox="1"/>
          <p:nvPr/>
        </p:nvSpPr>
        <p:spPr>
          <a:xfrm>
            <a:off x="517675" y="4481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a:t>
            </a:r>
            <a:endParaRPr sz="2400">
              <a:solidFill>
                <a:srgbClr val="5F6368"/>
              </a:solidFill>
              <a:latin typeface="Open Sans"/>
              <a:ea typeface="Open Sans"/>
              <a:cs typeface="Open Sans"/>
              <a:sym typeface="Open Sans"/>
            </a:endParaRPr>
          </a:p>
        </p:txBody>
      </p:sp>
      <p:pic>
        <p:nvPicPr>
          <p:cNvPr id="352" name="Google Shape;352;p64"/>
          <p:cNvPicPr preferRelativeResize="0"/>
          <p:nvPr/>
        </p:nvPicPr>
        <p:blipFill>
          <a:blip r:embed="rId3">
            <a:alphaModFix/>
          </a:blip>
          <a:stretch>
            <a:fillRect/>
          </a:stretch>
        </p:blipFill>
        <p:spPr>
          <a:xfrm>
            <a:off x="517675" y="1050675"/>
            <a:ext cx="1866950" cy="3711825"/>
          </a:xfrm>
          <a:prstGeom prst="rect">
            <a:avLst/>
          </a:prstGeom>
          <a:noFill/>
          <a:ln>
            <a:noFill/>
          </a:ln>
        </p:spPr>
      </p:pic>
      <p:pic>
        <p:nvPicPr>
          <p:cNvPr id="353" name="Google Shape;353;p64"/>
          <p:cNvPicPr preferRelativeResize="0"/>
          <p:nvPr/>
        </p:nvPicPr>
        <p:blipFill>
          <a:blip r:embed="rId4">
            <a:alphaModFix/>
          </a:blip>
          <a:stretch>
            <a:fillRect/>
          </a:stretch>
        </p:blipFill>
        <p:spPr>
          <a:xfrm>
            <a:off x="2519600" y="1050675"/>
            <a:ext cx="1924250" cy="3653249"/>
          </a:xfrm>
          <a:prstGeom prst="rect">
            <a:avLst/>
          </a:prstGeom>
          <a:noFill/>
          <a:ln>
            <a:noFill/>
          </a:ln>
        </p:spPr>
      </p:pic>
      <p:pic>
        <p:nvPicPr>
          <p:cNvPr id="354" name="Google Shape;354;p64"/>
          <p:cNvPicPr preferRelativeResize="0"/>
          <p:nvPr/>
        </p:nvPicPr>
        <p:blipFill>
          <a:blip r:embed="rId5">
            <a:alphaModFix/>
          </a:blip>
          <a:stretch>
            <a:fillRect/>
          </a:stretch>
        </p:blipFill>
        <p:spPr>
          <a:xfrm>
            <a:off x="4596250" y="1002250"/>
            <a:ext cx="1866946" cy="3760250"/>
          </a:xfrm>
          <a:prstGeom prst="rect">
            <a:avLst/>
          </a:prstGeom>
          <a:noFill/>
          <a:ln>
            <a:noFill/>
          </a:ln>
        </p:spPr>
      </p:pic>
      <p:pic>
        <p:nvPicPr>
          <p:cNvPr id="355" name="Google Shape;355;p64"/>
          <p:cNvPicPr preferRelativeResize="0"/>
          <p:nvPr/>
        </p:nvPicPr>
        <p:blipFill>
          <a:blip r:embed="rId6">
            <a:alphaModFix/>
          </a:blip>
          <a:stretch>
            <a:fillRect/>
          </a:stretch>
        </p:blipFill>
        <p:spPr>
          <a:xfrm>
            <a:off x="6615596" y="1002250"/>
            <a:ext cx="1924260" cy="3760251"/>
          </a:xfrm>
          <a:prstGeom prst="rect">
            <a:avLst/>
          </a:prstGeom>
          <a:noFill/>
          <a:ln>
            <a:noFill/>
          </a:ln>
        </p:spPr>
      </p:pic>
      <p:sp>
        <p:nvSpPr>
          <p:cNvPr id="356" name="Google Shape;356;p64"/>
          <p:cNvSpPr txBox="1"/>
          <p:nvPr/>
        </p:nvSpPr>
        <p:spPr>
          <a:xfrm>
            <a:off x="494925" y="4664400"/>
            <a:ext cx="4573200" cy="871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t>Link Project : </a:t>
            </a:r>
            <a:r>
              <a:rPr lang="en" sz="1350" u="sng">
                <a:solidFill>
                  <a:srgbClr val="FF5483"/>
                </a:solidFill>
                <a:highlight>
                  <a:srgbClr val="FFFFFF"/>
                </a:highlight>
                <a:latin typeface="Open Sans"/>
                <a:ea typeface="Open Sans"/>
                <a:cs typeface="Open Sans"/>
                <a:sym typeface="Open Sans"/>
                <a:hlinkClick r:id="rId7">
                  <a:extLst>
                    <a:ext uri="{A12FA001-AC4F-418D-AE19-62706E023703}">
                      <ahyp:hlinkClr xmlns:ahyp="http://schemas.microsoft.com/office/drawing/2018/hyperlinkcolor" val="tx"/>
                    </a:ext>
                  </a:extLst>
                </a:hlinkClick>
              </a:rPr>
              <a:t>Mockup Aplikasi Pemesanan Kopi</a:t>
            </a:r>
            <a:endParaRPr sz="1350" u="sng">
              <a:solidFill>
                <a:srgbClr val="FF5483"/>
              </a:solidFill>
              <a:highlight>
                <a:srgbClr val="FFFFFF"/>
              </a:highlight>
              <a:latin typeface="Open Sans"/>
              <a:ea typeface="Open Sans"/>
              <a:cs typeface="Open Sans"/>
              <a:sym typeface="Open Sans"/>
            </a:endParaRPr>
          </a:p>
          <a:p>
            <a:pPr marL="0" lvl="0" indent="0" algn="l" rtl="0">
              <a:lnSpc>
                <a:spcPct val="115000"/>
              </a:lnSpc>
              <a:spcBef>
                <a:spcPts val="1800"/>
              </a:spcBef>
              <a:spcAft>
                <a:spcPts val="1800"/>
              </a:spcAft>
              <a:buNone/>
            </a:pPr>
            <a:endParaRPr sz="1350" u="sng">
              <a:solidFill>
                <a:srgbClr val="FF5483"/>
              </a:solidFill>
              <a:highlight>
                <a:srgbClr val="FFFFFF"/>
              </a:highlight>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65"/>
          <p:cNvSpPr txBox="1"/>
          <p:nvPr/>
        </p:nvSpPr>
        <p:spPr>
          <a:xfrm>
            <a:off x="517675" y="448150"/>
            <a:ext cx="31647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Design System</a:t>
            </a:r>
            <a:endParaRPr sz="2400">
              <a:solidFill>
                <a:srgbClr val="5F6368"/>
              </a:solidFill>
              <a:latin typeface="Open Sans"/>
              <a:ea typeface="Open Sans"/>
              <a:cs typeface="Open Sans"/>
              <a:sym typeface="Open Sans"/>
            </a:endParaRPr>
          </a:p>
        </p:txBody>
      </p:sp>
      <p:pic>
        <p:nvPicPr>
          <p:cNvPr id="362" name="Google Shape;362;p65"/>
          <p:cNvPicPr preferRelativeResize="0"/>
          <p:nvPr/>
        </p:nvPicPr>
        <p:blipFill>
          <a:blip r:embed="rId3">
            <a:alphaModFix/>
          </a:blip>
          <a:stretch>
            <a:fillRect/>
          </a:stretch>
        </p:blipFill>
        <p:spPr>
          <a:xfrm>
            <a:off x="3636626" y="116288"/>
            <a:ext cx="5167650" cy="49109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66"/>
          <p:cNvSpPr txBox="1"/>
          <p:nvPr/>
        </p:nvSpPr>
        <p:spPr>
          <a:xfrm>
            <a:off x="517675" y="4481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Pertimbangan Aksesibilitas</a:t>
            </a:r>
            <a:endParaRPr sz="2400">
              <a:solidFill>
                <a:srgbClr val="5F6368"/>
              </a:solidFill>
              <a:latin typeface="Open Sans"/>
              <a:ea typeface="Open Sans"/>
              <a:cs typeface="Open Sans"/>
              <a:sym typeface="Open Sans"/>
            </a:endParaRPr>
          </a:p>
        </p:txBody>
      </p:sp>
      <p:sp>
        <p:nvSpPr>
          <p:cNvPr id="368" name="Google Shape;368;p66"/>
          <p:cNvSpPr/>
          <p:nvPr/>
        </p:nvSpPr>
        <p:spPr>
          <a:xfrm>
            <a:off x="5176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66"/>
          <p:cNvSpPr txBox="1"/>
          <p:nvPr/>
        </p:nvSpPr>
        <p:spPr>
          <a:xfrm>
            <a:off x="711325" y="1917800"/>
            <a:ext cx="2049000" cy="2134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Menyediakan akses</a:t>
            </a:r>
            <a:endParaRPr>
              <a:solidFill>
                <a:srgbClr val="5F6368"/>
              </a:solidFill>
              <a:latin typeface="Open Sans"/>
              <a:ea typeface="Open Sans"/>
              <a:cs typeface="Open Sans"/>
              <a:sym typeface="Open Sans"/>
            </a:endParaRPr>
          </a:p>
          <a:p>
            <a:pPr marL="0" lvl="0" indent="0" algn="ctr" rtl="0">
              <a:lnSpc>
                <a:spcPct val="115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untuk pengguna yang mengalami gangguan penglihatan dengan menambahkan teks alternatif ke gambar</a:t>
            </a:r>
            <a:endParaRPr>
              <a:solidFill>
                <a:srgbClr val="5F6368"/>
              </a:solidFill>
              <a:latin typeface="Open Sans"/>
              <a:ea typeface="Open Sans"/>
              <a:cs typeface="Open Sans"/>
              <a:sym typeface="Open Sans"/>
            </a:endParaRPr>
          </a:p>
          <a:p>
            <a:pPr marL="0" lvl="0" indent="0" algn="ctr" rtl="0">
              <a:lnSpc>
                <a:spcPct val="115000"/>
              </a:lnSpc>
              <a:spcBef>
                <a:spcPts val="0"/>
              </a:spcBef>
              <a:spcAft>
                <a:spcPts val="0"/>
              </a:spcAft>
              <a:buClr>
                <a:schemeClr val="dk1"/>
              </a:buClr>
              <a:buSzPts val="1100"/>
              <a:buFont typeface="Arial"/>
              <a:buNone/>
            </a:pPr>
            <a:endParaRPr>
              <a:solidFill>
                <a:srgbClr val="5F6368"/>
              </a:solidFill>
              <a:latin typeface="Open Sans"/>
              <a:ea typeface="Open Sans"/>
              <a:cs typeface="Open Sans"/>
              <a:sym typeface="Open Sans"/>
            </a:endParaRPr>
          </a:p>
          <a:p>
            <a:pPr marL="0" lvl="0" indent="0" algn="ctr" rtl="0">
              <a:lnSpc>
                <a:spcPct val="115000"/>
              </a:lnSpc>
              <a:spcBef>
                <a:spcPts val="0"/>
              </a:spcBef>
              <a:spcAft>
                <a:spcPts val="0"/>
              </a:spcAft>
              <a:buNone/>
            </a:pPr>
            <a:endParaRPr>
              <a:solidFill>
                <a:srgbClr val="5F6368"/>
              </a:solidFill>
              <a:latin typeface="Open Sans"/>
              <a:ea typeface="Open Sans"/>
              <a:cs typeface="Open Sans"/>
              <a:sym typeface="Open Sans"/>
            </a:endParaRPr>
          </a:p>
        </p:txBody>
      </p:sp>
      <p:sp>
        <p:nvSpPr>
          <p:cNvPr id="370" name="Google Shape;370;p66"/>
          <p:cNvSpPr/>
          <p:nvPr/>
        </p:nvSpPr>
        <p:spPr>
          <a:xfrm>
            <a:off x="31752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66"/>
          <p:cNvSpPr txBox="1"/>
          <p:nvPr/>
        </p:nvSpPr>
        <p:spPr>
          <a:xfrm>
            <a:off x="3368925" y="1917800"/>
            <a:ext cx="2049000" cy="1639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Menggunakan ikon untuk membuat </a:t>
            </a:r>
            <a:endParaRPr>
              <a:solidFill>
                <a:srgbClr val="5F6368"/>
              </a:solidFill>
              <a:latin typeface="Open Sans"/>
              <a:ea typeface="Open Sans"/>
              <a:cs typeface="Open Sans"/>
              <a:sym typeface="Open Sans"/>
            </a:endParaRPr>
          </a:p>
          <a:p>
            <a:pPr marL="0" lvl="0" indent="0" algn="ctr" rtl="0">
              <a:lnSpc>
                <a:spcPct val="115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navigasi menjadi lebih mudah</a:t>
            </a:r>
            <a:endParaRPr>
              <a:solidFill>
                <a:srgbClr val="5F6368"/>
              </a:solidFill>
              <a:latin typeface="Open Sans"/>
              <a:ea typeface="Open Sans"/>
              <a:cs typeface="Open Sans"/>
              <a:sym typeface="Open Sans"/>
            </a:endParaRPr>
          </a:p>
          <a:p>
            <a:pPr marL="0" lvl="0" indent="0" algn="ctr" rtl="0">
              <a:lnSpc>
                <a:spcPct val="115000"/>
              </a:lnSpc>
              <a:spcBef>
                <a:spcPts val="0"/>
              </a:spcBef>
              <a:spcAft>
                <a:spcPts val="0"/>
              </a:spcAft>
              <a:buClr>
                <a:schemeClr val="dk1"/>
              </a:buClr>
              <a:buSzPts val="1100"/>
              <a:buFont typeface="Arial"/>
              <a:buNone/>
            </a:pPr>
            <a:endParaRPr>
              <a:solidFill>
                <a:srgbClr val="5F6368"/>
              </a:solidFill>
              <a:latin typeface="Open Sans"/>
              <a:ea typeface="Open Sans"/>
              <a:cs typeface="Open Sans"/>
              <a:sym typeface="Open Sans"/>
            </a:endParaRPr>
          </a:p>
          <a:p>
            <a:pPr marL="0" lvl="0" indent="0" algn="ctr" rtl="0">
              <a:lnSpc>
                <a:spcPct val="115000"/>
              </a:lnSpc>
              <a:spcBef>
                <a:spcPts val="0"/>
              </a:spcBef>
              <a:spcAft>
                <a:spcPts val="0"/>
              </a:spcAft>
              <a:buNone/>
            </a:pPr>
            <a:endParaRPr>
              <a:solidFill>
                <a:srgbClr val="5F6368"/>
              </a:solidFill>
              <a:latin typeface="Open Sans"/>
              <a:ea typeface="Open Sans"/>
              <a:cs typeface="Open Sans"/>
              <a:sym typeface="Open Sans"/>
            </a:endParaRPr>
          </a:p>
        </p:txBody>
      </p:sp>
      <p:sp>
        <p:nvSpPr>
          <p:cNvPr id="372" name="Google Shape;372;p66"/>
          <p:cNvSpPr/>
          <p:nvPr/>
        </p:nvSpPr>
        <p:spPr>
          <a:xfrm>
            <a:off x="58328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66"/>
          <p:cNvSpPr txBox="1"/>
          <p:nvPr/>
        </p:nvSpPr>
        <p:spPr>
          <a:xfrm>
            <a:off x="6026525" y="1917800"/>
            <a:ext cx="2049000" cy="2134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Menggunakan</a:t>
            </a:r>
            <a:endParaRPr>
              <a:solidFill>
                <a:srgbClr val="5F6368"/>
              </a:solidFill>
              <a:latin typeface="Open Sans"/>
              <a:ea typeface="Open Sans"/>
              <a:cs typeface="Open Sans"/>
              <a:sym typeface="Open Sans"/>
            </a:endParaRPr>
          </a:p>
          <a:p>
            <a:pPr marL="0" lvl="0" indent="0" algn="ctr" rtl="0">
              <a:lnSpc>
                <a:spcPct val="115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gambar untuk kopi dan topping yang jelas untuk membantu semua pengguna mengerti</a:t>
            </a:r>
            <a:endParaRPr>
              <a:solidFill>
                <a:srgbClr val="5F6368"/>
              </a:solidFill>
              <a:latin typeface="Open Sans"/>
              <a:ea typeface="Open Sans"/>
              <a:cs typeface="Open Sans"/>
              <a:sym typeface="Open Sans"/>
            </a:endParaRPr>
          </a:p>
          <a:p>
            <a:pPr marL="0" lvl="0" indent="0" algn="ctr" rtl="0">
              <a:lnSpc>
                <a:spcPct val="115000"/>
              </a:lnSpc>
              <a:spcBef>
                <a:spcPts val="0"/>
              </a:spcBef>
              <a:spcAft>
                <a:spcPts val="0"/>
              </a:spcAft>
              <a:buClr>
                <a:schemeClr val="dk1"/>
              </a:buClr>
              <a:buSzPts val="1100"/>
              <a:buFont typeface="Arial"/>
              <a:buNone/>
            </a:pPr>
            <a:endParaRPr>
              <a:solidFill>
                <a:srgbClr val="5F6368"/>
              </a:solidFill>
              <a:latin typeface="Open Sans"/>
              <a:ea typeface="Open Sans"/>
              <a:cs typeface="Open Sans"/>
              <a:sym typeface="Open Sans"/>
            </a:endParaRPr>
          </a:p>
          <a:p>
            <a:pPr marL="0" lvl="0" indent="0" algn="ctr" rtl="0">
              <a:lnSpc>
                <a:spcPct val="115000"/>
              </a:lnSpc>
              <a:spcBef>
                <a:spcPts val="0"/>
              </a:spcBef>
              <a:spcAft>
                <a:spcPts val="0"/>
              </a:spcAft>
              <a:buNone/>
            </a:pPr>
            <a:endParaRPr>
              <a:solidFill>
                <a:srgbClr val="5F6368"/>
              </a:solidFill>
              <a:latin typeface="Open Sans"/>
              <a:ea typeface="Open Sans"/>
              <a:cs typeface="Open Sans"/>
              <a:sym typeface="Open Sans"/>
            </a:endParaRPr>
          </a:p>
        </p:txBody>
      </p:sp>
      <p:sp>
        <p:nvSpPr>
          <p:cNvPr id="374" name="Google Shape;374;p66"/>
          <p:cNvSpPr/>
          <p:nvPr/>
        </p:nvSpPr>
        <p:spPr>
          <a:xfrm>
            <a:off x="1479175" y="1233971"/>
            <a:ext cx="513300" cy="513300"/>
          </a:xfrm>
          <a:prstGeom prst="ellipse">
            <a:avLst/>
          </a:prstGeom>
          <a:solidFill>
            <a:srgbClr val="10B98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375" name="Google Shape;375;p66"/>
          <p:cNvSpPr/>
          <p:nvPr/>
        </p:nvSpPr>
        <p:spPr>
          <a:xfrm>
            <a:off x="4136775" y="1233971"/>
            <a:ext cx="513300" cy="513300"/>
          </a:xfrm>
          <a:prstGeom prst="ellipse">
            <a:avLst/>
          </a:prstGeom>
          <a:solidFill>
            <a:srgbClr val="10B98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376" name="Google Shape;376;p66"/>
          <p:cNvSpPr/>
          <p:nvPr/>
        </p:nvSpPr>
        <p:spPr>
          <a:xfrm>
            <a:off x="6794375" y="1233971"/>
            <a:ext cx="513300" cy="513300"/>
          </a:xfrm>
          <a:prstGeom prst="ellipse">
            <a:avLst/>
          </a:prstGeom>
          <a:solidFill>
            <a:srgbClr val="10B98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67"/>
          <p:cNvSpPr txBox="1"/>
          <p:nvPr/>
        </p:nvSpPr>
        <p:spPr>
          <a:xfrm>
            <a:off x="517675" y="448150"/>
            <a:ext cx="7000800" cy="978900"/>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sz="2400">
                <a:solidFill>
                  <a:srgbClr val="5F6368"/>
                </a:solidFill>
                <a:latin typeface="Open Sans"/>
                <a:ea typeface="Open Sans"/>
                <a:cs typeface="Open Sans"/>
                <a:sym typeface="Open Sans"/>
              </a:rPr>
              <a:t>High-fidelity</a:t>
            </a:r>
            <a:br>
              <a:rPr lang="en" sz="2400">
                <a:solidFill>
                  <a:srgbClr val="5F6368"/>
                </a:solidFill>
                <a:latin typeface="Open Sans"/>
                <a:ea typeface="Open Sans"/>
                <a:cs typeface="Open Sans"/>
                <a:sym typeface="Open Sans"/>
              </a:rPr>
            </a:br>
            <a:r>
              <a:rPr lang="en" sz="2400">
                <a:solidFill>
                  <a:srgbClr val="5F6368"/>
                </a:solidFill>
                <a:latin typeface="Open Sans"/>
                <a:ea typeface="Open Sans"/>
                <a:cs typeface="Open Sans"/>
                <a:sym typeface="Open Sans"/>
              </a:rPr>
              <a:t>prototype</a:t>
            </a:r>
            <a:endParaRPr sz="2400">
              <a:solidFill>
                <a:srgbClr val="5F6368"/>
              </a:solidFill>
              <a:latin typeface="Open Sans"/>
              <a:ea typeface="Open Sans"/>
              <a:cs typeface="Open Sans"/>
              <a:sym typeface="Open Sans"/>
            </a:endParaRPr>
          </a:p>
        </p:txBody>
      </p:sp>
      <p:sp>
        <p:nvSpPr>
          <p:cNvPr id="382" name="Google Shape;382;p67"/>
          <p:cNvSpPr txBox="1"/>
          <p:nvPr/>
        </p:nvSpPr>
        <p:spPr>
          <a:xfrm>
            <a:off x="532875" y="1793800"/>
            <a:ext cx="2224200" cy="10467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u="sng">
                <a:solidFill>
                  <a:schemeClr val="hlink"/>
                </a:solidFill>
                <a:latin typeface="Open Sans"/>
                <a:ea typeface="Open Sans"/>
                <a:cs typeface="Open Sans"/>
                <a:sym typeface="Open Sans"/>
                <a:hlinkClick r:id="rId3"/>
              </a:rPr>
              <a:t>Link ke high-fidelity prototype</a:t>
            </a:r>
            <a:endParaRPr>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endParaRPr>
              <a:latin typeface="Open Sans"/>
              <a:ea typeface="Open Sans"/>
              <a:cs typeface="Open Sans"/>
              <a:sym typeface="Open Sans"/>
            </a:endParaRPr>
          </a:p>
        </p:txBody>
      </p:sp>
      <p:pic>
        <p:nvPicPr>
          <p:cNvPr id="383" name="Google Shape;383;p67"/>
          <p:cNvPicPr preferRelativeResize="0"/>
          <p:nvPr/>
        </p:nvPicPr>
        <p:blipFill>
          <a:blip r:embed="rId4">
            <a:alphaModFix/>
          </a:blip>
          <a:stretch>
            <a:fillRect/>
          </a:stretch>
        </p:blipFill>
        <p:spPr>
          <a:xfrm>
            <a:off x="4731976" y="0"/>
            <a:ext cx="4412019"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8B5CF6"/>
        </a:solidFill>
        <a:effectLst/>
      </p:bgPr>
    </p:bg>
    <p:spTree>
      <p:nvGrpSpPr>
        <p:cNvPr id="1" name="Shape 387"/>
        <p:cNvGrpSpPr/>
        <p:nvPr/>
      </p:nvGrpSpPr>
      <p:grpSpPr>
        <a:xfrm>
          <a:off x="0" y="0"/>
          <a:ext cx="0" cy="0"/>
          <a:chOff x="0" y="0"/>
          <a:chExt cx="0" cy="0"/>
        </a:xfrm>
      </p:grpSpPr>
      <p:sp>
        <p:nvSpPr>
          <p:cNvPr id="388" name="Google Shape;388;p68"/>
          <p:cNvSpPr txBox="1"/>
          <p:nvPr/>
        </p:nvSpPr>
        <p:spPr>
          <a:xfrm>
            <a:off x="3721275" y="1886850"/>
            <a:ext cx="3990000" cy="1369800"/>
          </a:xfrm>
          <a:prstGeom prst="rect">
            <a:avLst/>
          </a:prstGeom>
          <a:noFill/>
          <a:ln>
            <a:noFill/>
          </a:ln>
        </p:spPr>
        <p:txBody>
          <a:bodyPr spcFirstLastPara="1" wrap="square" lIns="91425" tIns="91425" rIns="91425" bIns="91425" anchor="ctr" anchorCtr="0">
            <a:no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Mockup</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Design System</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Pertimbangan Aksesibilitas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High-fidelity prototype</a:t>
            </a:r>
            <a:endParaRPr>
              <a:solidFill>
                <a:srgbClr val="FFFFFF"/>
              </a:solidFill>
              <a:latin typeface="Open Sans"/>
              <a:ea typeface="Open Sans"/>
              <a:cs typeface="Open Sans"/>
              <a:sym typeface="Open Sans"/>
            </a:endParaRPr>
          </a:p>
        </p:txBody>
      </p:sp>
      <p:sp>
        <p:nvSpPr>
          <p:cNvPr id="389" name="Google Shape;389;p68"/>
          <p:cNvSpPr txBox="1"/>
          <p:nvPr/>
        </p:nvSpPr>
        <p:spPr>
          <a:xfrm>
            <a:off x="-46887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UX Research &amp;</a:t>
            </a:r>
            <a:br>
              <a:rPr lang="en" sz="2400">
                <a:solidFill>
                  <a:srgbClr val="FFFFFF"/>
                </a:solidFill>
                <a:latin typeface="Open Sans"/>
                <a:ea typeface="Open Sans"/>
                <a:cs typeface="Open Sans"/>
                <a:sym typeface="Open Sans"/>
              </a:rPr>
            </a:br>
            <a:r>
              <a:rPr lang="en" sz="2400">
                <a:solidFill>
                  <a:srgbClr val="FFFFFF"/>
                </a:solidFill>
                <a:latin typeface="Open Sans"/>
                <a:ea typeface="Open Sans"/>
                <a:cs typeface="Open Sans"/>
                <a:sym typeface="Open Sans"/>
              </a:rPr>
              <a:t>Testing </a:t>
            </a:r>
            <a:endParaRPr sz="2400">
              <a:solidFill>
                <a:srgbClr val="FFFFFF"/>
              </a:solidFill>
              <a:latin typeface="Open Sans"/>
              <a:ea typeface="Open Sans"/>
              <a:cs typeface="Open Sans"/>
              <a:sym typeface="Open Sans"/>
            </a:endParaRPr>
          </a:p>
        </p:txBody>
      </p:sp>
      <p:cxnSp>
        <p:nvCxnSpPr>
          <p:cNvPr id="390" name="Google Shape;390;p68"/>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69"/>
          <p:cNvSpPr txBox="1"/>
          <p:nvPr/>
        </p:nvSpPr>
        <p:spPr>
          <a:xfrm>
            <a:off x="517675" y="4481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Usability Study Plan</a:t>
            </a:r>
            <a:endParaRPr sz="2400">
              <a:solidFill>
                <a:srgbClr val="5F6368"/>
              </a:solidFill>
              <a:latin typeface="Open Sans"/>
              <a:ea typeface="Open Sans"/>
              <a:cs typeface="Open Sans"/>
              <a:sym typeface="Open Sans"/>
            </a:endParaRPr>
          </a:p>
        </p:txBody>
      </p:sp>
      <p:pic>
        <p:nvPicPr>
          <p:cNvPr id="396" name="Google Shape;396;p69"/>
          <p:cNvPicPr preferRelativeResize="0"/>
          <p:nvPr/>
        </p:nvPicPr>
        <p:blipFill rotWithShape="1">
          <a:blip r:embed="rId3">
            <a:alphaModFix/>
          </a:blip>
          <a:srcRect l="337" r="347"/>
          <a:stretch/>
        </p:blipFill>
        <p:spPr>
          <a:xfrm>
            <a:off x="243667" y="1275067"/>
            <a:ext cx="4268374" cy="3061625"/>
          </a:xfrm>
          <a:prstGeom prst="rect">
            <a:avLst/>
          </a:prstGeom>
          <a:noFill/>
          <a:ln>
            <a:noFill/>
          </a:ln>
        </p:spPr>
      </p:pic>
      <p:pic>
        <p:nvPicPr>
          <p:cNvPr id="397" name="Google Shape;397;p69"/>
          <p:cNvPicPr preferRelativeResize="0"/>
          <p:nvPr/>
        </p:nvPicPr>
        <p:blipFill rotWithShape="1">
          <a:blip r:embed="rId4">
            <a:alphaModFix/>
          </a:blip>
          <a:srcRect t="56946"/>
          <a:stretch/>
        </p:blipFill>
        <p:spPr>
          <a:xfrm>
            <a:off x="4526451" y="1379564"/>
            <a:ext cx="4310374" cy="255055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43"/>
          <p:cNvSpPr txBox="1"/>
          <p:nvPr/>
        </p:nvSpPr>
        <p:spPr>
          <a:xfrm>
            <a:off x="517675" y="2237975"/>
            <a:ext cx="3446100" cy="12468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a:solidFill>
                  <a:srgbClr val="2D3E50"/>
                </a:solidFill>
                <a:latin typeface="Open Sans SemiBold"/>
                <a:ea typeface="Open Sans SemiBold"/>
                <a:cs typeface="Open Sans SemiBold"/>
                <a:sym typeface="Open Sans SemiBold"/>
              </a:rPr>
              <a:t>Masalah: </a:t>
            </a:r>
            <a:endParaRPr>
              <a:solidFill>
                <a:srgbClr val="2D3E50"/>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sz="1200">
                <a:solidFill>
                  <a:srgbClr val="5F6368"/>
                </a:solidFill>
                <a:latin typeface="Open Sans"/>
                <a:ea typeface="Open Sans"/>
                <a:cs typeface="Open Sans"/>
                <a:sym typeface="Open Sans"/>
              </a:rPr>
              <a:t>Kebutuhan aplikasi dengan kemudahan  kustomisasi dalam memesan kopi, seperti tingkat kopi, ukuran gula dan jumlah es.</a:t>
            </a:r>
            <a:endParaRPr sz="1200">
              <a:solidFill>
                <a:srgbClr val="5F6368"/>
              </a:solidFill>
              <a:latin typeface="Open Sans"/>
              <a:ea typeface="Open Sans"/>
              <a:cs typeface="Open Sans"/>
              <a:sym typeface="Open Sans"/>
            </a:endParaRPr>
          </a:p>
        </p:txBody>
      </p:sp>
      <p:sp>
        <p:nvSpPr>
          <p:cNvPr id="165" name="Google Shape;165;p43"/>
          <p:cNvSpPr txBox="1"/>
          <p:nvPr/>
        </p:nvSpPr>
        <p:spPr>
          <a:xfrm>
            <a:off x="517675" y="4481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Ringkasan Project </a:t>
            </a:r>
            <a:endParaRPr sz="2400">
              <a:solidFill>
                <a:srgbClr val="5F6368"/>
              </a:solidFill>
              <a:latin typeface="Open Sans"/>
              <a:ea typeface="Open Sans"/>
              <a:cs typeface="Open Sans"/>
              <a:sym typeface="Open Sans"/>
            </a:endParaRPr>
          </a:p>
        </p:txBody>
      </p:sp>
      <p:sp>
        <p:nvSpPr>
          <p:cNvPr id="166" name="Google Shape;166;p43"/>
          <p:cNvSpPr/>
          <p:nvPr/>
        </p:nvSpPr>
        <p:spPr>
          <a:xfrm>
            <a:off x="517675" y="1534000"/>
            <a:ext cx="513300" cy="513300"/>
          </a:xfrm>
          <a:prstGeom prst="ellipse">
            <a:avLst/>
          </a:prstGeom>
          <a:solidFill>
            <a:srgbClr val="2D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3"/>
          <p:cNvSpPr txBox="1"/>
          <p:nvPr/>
        </p:nvSpPr>
        <p:spPr>
          <a:xfrm>
            <a:off x="4572000" y="2237975"/>
            <a:ext cx="3446100" cy="15237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a:solidFill>
                  <a:srgbClr val="2D3E50"/>
                </a:solidFill>
                <a:latin typeface="Open Sans SemiBold"/>
                <a:ea typeface="Open Sans SemiBold"/>
                <a:cs typeface="Open Sans SemiBold"/>
                <a:sym typeface="Open Sans SemiBold"/>
              </a:rPr>
              <a:t>Tujuan: </a:t>
            </a:r>
            <a:endParaRPr>
              <a:solidFill>
                <a:srgbClr val="2D3E50"/>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Merancang aplikasi untuk Kedai Kopi yang memungkinkan pengguna memesan dengan kustomisasi yang mudah</a:t>
            </a:r>
            <a:endParaRPr sz="120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endParaRPr sz="1200">
              <a:solidFill>
                <a:srgbClr val="5F6368"/>
              </a:solidFill>
              <a:latin typeface="Open Sans"/>
              <a:ea typeface="Open Sans"/>
              <a:cs typeface="Open Sans"/>
              <a:sym typeface="Open Sans"/>
            </a:endParaRPr>
          </a:p>
        </p:txBody>
      </p:sp>
      <p:sp>
        <p:nvSpPr>
          <p:cNvPr id="168" name="Google Shape;168;p43"/>
          <p:cNvSpPr/>
          <p:nvPr/>
        </p:nvSpPr>
        <p:spPr>
          <a:xfrm>
            <a:off x="4572000" y="1534000"/>
            <a:ext cx="513300" cy="513300"/>
          </a:xfrm>
          <a:prstGeom prst="ellipse">
            <a:avLst/>
          </a:prstGeom>
          <a:solidFill>
            <a:srgbClr val="2D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3"/>
          <p:cNvSpPr/>
          <p:nvPr/>
        </p:nvSpPr>
        <p:spPr>
          <a:xfrm>
            <a:off x="4684213" y="1653525"/>
            <a:ext cx="288875" cy="274249"/>
          </a:xfrm>
          <a:custGeom>
            <a:avLst/>
            <a:gdLst/>
            <a:ahLst/>
            <a:cxnLst/>
            <a:rect l="l" t="t" r="r" b="b"/>
            <a:pathLst>
              <a:path w="1045" h="993" extrusionOk="0">
                <a:moveTo>
                  <a:pt x="522" y="798"/>
                </a:moveTo>
                <a:lnTo>
                  <a:pt x="844" y="992"/>
                </a:lnTo>
                <a:lnTo>
                  <a:pt x="759" y="626"/>
                </a:lnTo>
                <a:lnTo>
                  <a:pt x="1044" y="378"/>
                </a:lnTo>
                <a:lnTo>
                  <a:pt x="669" y="347"/>
                </a:lnTo>
                <a:lnTo>
                  <a:pt x="522" y="0"/>
                </a:lnTo>
                <a:lnTo>
                  <a:pt x="375" y="347"/>
                </a:lnTo>
                <a:lnTo>
                  <a:pt x="0" y="378"/>
                </a:lnTo>
                <a:lnTo>
                  <a:pt x="285" y="626"/>
                </a:lnTo>
                <a:lnTo>
                  <a:pt x="200" y="992"/>
                </a:lnTo>
                <a:lnTo>
                  <a:pt x="522" y="798"/>
                </a:ln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70" name="Google Shape;170;p43"/>
          <p:cNvSpPr/>
          <p:nvPr/>
        </p:nvSpPr>
        <p:spPr>
          <a:xfrm>
            <a:off x="640475" y="1656801"/>
            <a:ext cx="267700" cy="267700"/>
          </a:xfrm>
          <a:custGeom>
            <a:avLst/>
            <a:gdLst/>
            <a:ahLst/>
            <a:cxnLst/>
            <a:rect l="l" t="t" r="r" b="b"/>
            <a:pathLst>
              <a:path w="209550" h="209550" extrusionOk="0">
                <a:moveTo>
                  <a:pt x="115315" y="52353"/>
                </a:moveTo>
                <a:lnTo>
                  <a:pt x="115315" y="115315"/>
                </a:lnTo>
                <a:lnTo>
                  <a:pt x="94235" y="115315"/>
                </a:lnTo>
                <a:lnTo>
                  <a:pt x="94235" y="52353"/>
                </a:lnTo>
                <a:close/>
                <a:moveTo>
                  <a:pt x="115315" y="136256"/>
                </a:moveTo>
                <a:lnTo>
                  <a:pt x="115315" y="157197"/>
                </a:lnTo>
                <a:lnTo>
                  <a:pt x="94235" y="157197"/>
                </a:lnTo>
                <a:lnTo>
                  <a:pt x="94235" y="136256"/>
                </a:lnTo>
                <a:close/>
                <a:moveTo>
                  <a:pt x="104705" y="0"/>
                </a:moveTo>
                <a:lnTo>
                  <a:pt x="99400" y="140"/>
                </a:lnTo>
                <a:lnTo>
                  <a:pt x="94095" y="558"/>
                </a:lnTo>
                <a:lnTo>
                  <a:pt x="88790" y="1256"/>
                </a:lnTo>
                <a:lnTo>
                  <a:pt x="83625" y="2094"/>
                </a:lnTo>
                <a:lnTo>
                  <a:pt x="78599" y="3351"/>
                </a:lnTo>
                <a:lnTo>
                  <a:pt x="73573" y="4747"/>
                </a:lnTo>
                <a:lnTo>
                  <a:pt x="68687" y="6422"/>
                </a:lnTo>
                <a:lnTo>
                  <a:pt x="63940" y="8237"/>
                </a:lnTo>
                <a:lnTo>
                  <a:pt x="59333" y="10331"/>
                </a:lnTo>
                <a:lnTo>
                  <a:pt x="54866" y="12704"/>
                </a:lnTo>
                <a:lnTo>
                  <a:pt x="50398" y="15217"/>
                </a:lnTo>
                <a:lnTo>
                  <a:pt x="46210" y="17870"/>
                </a:lnTo>
                <a:lnTo>
                  <a:pt x="42022" y="20801"/>
                </a:lnTo>
                <a:lnTo>
                  <a:pt x="38113" y="23873"/>
                </a:lnTo>
                <a:lnTo>
                  <a:pt x="34343" y="27223"/>
                </a:lnTo>
                <a:lnTo>
                  <a:pt x="30714" y="30714"/>
                </a:lnTo>
                <a:lnTo>
                  <a:pt x="27223" y="34343"/>
                </a:lnTo>
                <a:lnTo>
                  <a:pt x="23873" y="38113"/>
                </a:lnTo>
                <a:lnTo>
                  <a:pt x="20801" y="42161"/>
                </a:lnTo>
                <a:lnTo>
                  <a:pt x="17870" y="46210"/>
                </a:lnTo>
                <a:lnTo>
                  <a:pt x="15217" y="50398"/>
                </a:lnTo>
                <a:lnTo>
                  <a:pt x="12704" y="54866"/>
                </a:lnTo>
                <a:lnTo>
                  <a:pt x="10331" y="59333"/>
                </a:lnTo>
                <a:lnTo>
                  <a:pt x="8237" y="63940"/>
                </a:lnTo>
                <a:lnTo>
                  <a:pt x="6282" y="68826"/>
                </a:lnTo>
                <a:lnTo>
                  <a:pt x="4747" y="73573"/>
                </a:lnTo>
                <a:lnTo>
                  <a:pt x="3351" y="78599"/>
                </a:lnTo>
                <a:lnTo>
                  <a:pt x="2094" y="83625"/>
                </a:lnTo>
                <a:lnTo>
                  <a:pt x="1256" y="88790"/>
                </a:lnTo>
                <a:lnTo>
                  <a:pt x="558" y="94095"/>
                </a:lnTo>
                <a:lnTo>
                  <a:pt x="140" y="99400"/>
                </a:lnTo>
                <a:lnTo>
                  <a:pt x="0" y="104845"/>
                </a:lnTo>
                <a:lnTo>
                  <a:pt x="140" y="110150"/>
                </a:lnTo>
                <a:lnTo>
                  <a:pt x="558" y="115455"/>
                </a:lnTo>
                <a:lnTo>
                  <a:pt x="1256" y="120760"/>
                </a:lnTo>
                <a:lnTo>
                  <a:pt x="2094" y="125925"/>
                </a:lnTo>
                <a:lnTo>
                  <a:pt x="3351" y="130951"/>
                </a:lnTo>
                <a:lnTo>
                  <a:pt x="4747" y="135977"/>
                </a:lnTo>
                <a:lnTo>
                  <a:pt x="6282" y="140863"/>
                </a:lnTo>
                <a:lnTo>
                  <a:pt x="8237" y="145610"/>
                </a:lnTo>
                <a:lnTo>
                  <a:pt x="10331" y="150217"/>
                </a:lnTo>
                <a:lnTo>
                  <a:pt x="12704" y="154684"/>
                </a:lnTo>
                <a:lnTo>
                  <a:pt x="15217" y="159152"/>
                </a:lnTo>
                <a:lnTo>
                  <a:pt x="17870" y="163340"/>
                </a:lnTo>
                <a:lnTo>
                  <a:pt x="20801" y="167528"/>
                </a:lnTo>
                <a:lnTo>
                  <a:pt x="23873" y="171437"/>
                </a:lnTo>
                <a:lnTo>
                  <a:pt x="27223" y="175207"/>
                </a:lnTo>
                <a:lnTo>
                  <a:pt x="30714" y="178836"/>
                </a:lnTo>
                <a:lnTo>
                  <a:pt x="34343" y="182327"/>
                </a:lnTo>
                <a:lnTo>
                  <a:pt x="38113" y="185677"/>
                </a:lnTo>
                <a:lnTo>
                  <a:pt x="42022" y="188749"/>
                </a:lnTo>
                <a:lnTo>
                  <a:pt x="46210" y="191680"/>
                </a:lnTo>
                <a:lnTo>
                  <a:pt x="50398" y="194333"/>
                </a:lnTo>
                <a:lnTo>
                  <a:pt x="54866" y="196846"/>
                </a:lnTo>
                <a:lnTo>
                  <a:pt x="59333" y="199219"/>
                </a:lnTo>
                <a:lnTo>
                  <a:pt x="63940" y="201313"/>
                </a:lnTo>
                <a:lnTo>
                  <a:pt x="68687" y="203268"/>
                </a:lnTo>
                <a:lnTo>
                  <a:pt x="73573" y="204803"/>
                </a:lnTo>
                <a:lnTo>
                  <a:pt x="78599" y="206199"/>
                </a:lnTo>
                <a:lnTo>
                  <a:pt x="83625" y="207456"/>
                </a:lnTo>
                <a:lnTo>
                  <a:pt x="88790" y="208294"/>
                </a:lnTo>
                <a:lnTo>
                  <a:pt x="94095" y="208992"/>
                </a:lnTo>
                <a:lnTo>
                  <a:pt x="99400" y="209410"/>
                </a:lnTo>
                <a:lnTo>
                  <a:pt x="104705" y="209550"/>
                </a:lnTo>
                <a:lnTo>
                  <a:pt x="110150" y="209410"/>
                </a:lnTo>
                <a:lnTo>
                  <a:pt x="115455" y="208992"/>
                </a:lnTo>
                <a:lnTo>
                  <a:pt x="120760" y="208294"/>
                </a:lnTo>
                <a:lnTo>
                  <a:pt x="125925" y="207456"/>
                </a:lnTo>
                <a:lnTo>
                  <a:pt x="130951" y="206199"/>
                </a:lnTo>
                <a:lnTo>
                  <a:pt x="135977" y="204803"/>
                </a:lnTo>
                <a:lnTo>
                  <a:pt x="140724" y="203268"/>
                </a:lnTo>
                <a:lnTo>
                  <a:pt x="145610" y="201313"/>
                </a:lnTo>
                <a:lnTo>
                  <a:pt x="150217" y="199219"/>
                </a:lnTo>
                <a:lnTo>
                  <a:pt x="154684" y="196846"/>
                </a:lnTo>
                <a:lnTo>
                  <a:pt x="159152" y="194333"/>
                </a:lnTo>
                <a:lnTo>
                  <a:pt x="163340" y="191680"/>
                </a:lnTo>
                <a:lnTo>
                  <a:pt x="167389" y="188749"/>
                </a:lnTo>
                <a:lnTo>
                  <a:pt x="171437" y="185677"/>
                </a:lnTo>
                <a:lnTo>
                  <a:pt x="175207" y="182327"/>
                </a:lnTo>
                <a:lnTo>
                  <a:pt x="178836" y="178836"/>
                </a:lnTo>
                <a:lnTo>
                  <a:pt x="182327" y="175207"/>
                </a:lnTo>
                <a:lnTo>
                  <a:pt x="185677" y="171437"/>
                </a:lnTo>
                <a:lnTo>
                  <a:pt x="188749" y="167528"/>
                </a:lnTo>
                <a:lnTo>
                  <a:pt x="191680" y="163340"/>
                </a:lnTo>
                <a:lnTo>
                  <a:pt x="194333" y="159152"/>
                </a:lnTo>
                <a:lnTo>
                  <a:pt x="196846" y="154684"/>
                </a:lnTo>
                <a:lnTo>
                  <a:pt x="199219" y="150217"/>
                </a:lnTo>
                <a:lnTo>
                  <a:pt x="201313" y="145610"/>
                </a:lnTo>
                <a:lnTo>
                  <a:pt x="203128" y="140863"/>
                </a:lnTo>
                <a:lnTo>
                  <a:pt x="204803" y="135977"/>
                </a:lnTo>
                <a:lnTo>
                  <a:pt x="206199" y="130951"/>
                </a:lnTo>
                <a:lnTo>
                  <a:pt x="207456" y="125925"/>
                </a:lnTo>
                <a:lnTo>
                  <a:pt x="208294" y="120760"/>
                </a:lnTo>
                <a:lnTo>
                  <a:pt x="208992" y="115455"/>
                </a:lnTo>
                <a:lnTo>
                  <a:pt x="209410" y="110150"/>
                </a:lnTo>
                <a:lnTo>
                  <a:pt x="209550" y="104845"/>
                </a:lnTo>
                <a:lnTo>
                  <a:pt x="209410" y="99400"/>
                </a:lnTo>
                <a:lnTo>
                  <a:pt x="208992" y="94095"/>
                </a:lnTo>
                <a:lnTo>
                  <a:pt x="208294" y="88790"/>
                </a:lnTo>
                <a:lnTo>
                  <a:pt x="207456" y="83625"/>
                </a:lnTo>
                <a:lnTo>
                  <a:pt x="206199" y="78599"/>
                </a:lnTo>
                <a:lnTo>
                  <a:pt x="204803" y="73573"/>
                </a:lnTo>
                <a:lnTo>
                  <a:pt x="203128" y="68826"/>
                </a:lnTo>
                <a:lnTo>
                  <a:pt x="201313" y="63940"/>
                </a:lnTo>
                <a:lnTo>
                  <a:pt x="199219" y="59333"/>
                </a:lnTo>
                <a:lnTo>
                  <a:pt x="196846" y="54866"/>
                </a:lnTo>
                <a:lnTo>
                  <a:pt x="194333" y="50398"/>
                </a:lnTo>
                <a:lnTo>
                  <a:pt x="191680" y="46210"/>
                </a:lnTo>
                <a:lnTo>
                  <a:pt x="188749" y="42161"/>
                </a:lnTo>
                <a:lnTo>
                  <a:pt x="185677" y="38113"/>
                </a:lnTo>
                <a:lnTo>
                  <a:pt x="182327" y="34343"/>
                </a:lnTo>
                <a:lnTo>
                  <a:pt x="178836" y="30714"/>
                </a:lnTo>
                <a:lnTo>
                  <a:pt x="175207" y="27223"/>
                </a:lnTo>
                <a:lnTo>
                  <a:pt x="171437" y="23873"/>
                </a:lnTo>
                <a:lnTo>
                  <a:pt x="167389" y="20801"/>
                </a:lnTo>
                <a:lnTo>
                  <a:pt x="163340" y="17870"/>
                </a:lnTo>
                <a:lnTo>
                  <a:pt x="159152" y="15217"/>
                </a:lnTo>
                <a:lnTo>
                  <a:pt x="154684" y="12704"/>
                </a:lnTo>
                <a:lnTo>
                  <a:pt x="150217" y="10331"/>
                </a:lnTo>
                <a:lnTo>
                  <a:pt x="145610" y="8237"/>
                </a:lnTo>
                <a:lnTo>
                  <a:pt x="140724" y="6422"/>
                </a:lnTo>
                <a:lnTo>
                  <a:pt x="135977" y="4747"/>
                </a:lnTo>
                <a:lnTo>
                  <a:pt x="130951" y="3351"/>
                </a:lnTo>
                <a:lnTo>
                  <a:pt x="125925" y="2094"/>
                </a:lnTo>
                <a:lnTo>
                  <a:pt x="120760" y="1256"/>
                </a:lnTo>
                <a:lnTo>
                  <a:pt x="115455" y="558"/>
                </a:lnTo>
                <a:lnTo>
                  <a:pt x="110150" y="140"/>
                </a:lnTo>
                <a:lnTo>
                  <a:pt x="1047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70"/>
          <p:cNvSpPr txBox="1"/>
          <p:nvPr/>
        </p:nvSpPr>
        <p:spPr>
          <a:xfrm>
            <a:off x="517675" y="4481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Affinity Diagram</a:t>
            </a:r>
            <a:endParaRPr sz="2400" dirty="0">
              <a:solidFill>
                <a:srgbClr val="5F6368"/>
              </a:solidFill>
              <a:latin typeface="Open Sans"/>
              <a:ea typeface="Open Sans"/>
              <a:cs typeface="Open Sans"/>
              <a:sym typeface="Open Sans"/>
            </a:endParaRPr>
          </a:p>
        </p:txBody>
      </p:sp>
      <p:pic>
        <p:nvPicPr>
          <p:cNvPr id="403" name="Google Shape;403;p70"/>
          <p:cNvPicPr preferRelativeResize="0"/>
          <p:nvPr/>
        </p:nvPicPr>
        <p:blipFill>
          <a:blip r:embed="rId3">
            <a:alphaModFix/>
          </a:blip>
          <a:stretch>
            <a:fillRect/>
          </a:stretch>
        </p:blipFill>
        <p:spPr>
          <a:xfrm>
            <a:off x="2916851" y="448150"/>
            <a:ext cx="6074000" cy="4448425"/>
          </a:xfrm>
          <a:prstGeom prst="rect">
            <a:avLst/>
          </a:prstGeom>
          <a:noFill/>
          <a:ln>
            <a:noFill/>
          </a:ln>
        </p:spPr>
      </p:pic>
      <p:sp>
        <p:nvSpPr>
          <p:cNvPr id="404" name="Google Shape;404;p70"/>
          <p:cNvSpPr txBox="1"/>
          <p:nvPr/>
        </p:nvSpPr>
        <p:spPr>
          <a:xfrm>
            <a:off x="517675" y="1522550"/>
            <a:ext cx="2421300" cy="4002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u="sng">
                <a:solidFill>
                  <a:schemeClr val="accent5"/>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Detail Hasil Testing</a:t>
            </a:r>
            <a:endParaRPr>
              <a:solidFill>
                <a:srgbClr val="5F6368"/>
              </a:solidFill>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71"/>
          <p:cNvSpPr txBox="1"/>
          <p:nvPr/>
        </p:nvSpPr>
        <p:spPr>
          <a:xfrm>
            <a:off x="517675" y="4481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Usability study: Insight</a:t>
            </a:r>
            <a:endParaRPr sz="2400">
              <a:solidFill>
                <a:srgbClr val="5F6368"/>
              </a:solidFill>
              <a:latin typeface="Open Sans"/>
              <a:ea typeface="Open Sans"/>
              <a:cs typeface="Open Sans"/>
              <a:sym typeface="Open Sans"/>
            </a:endParaRPr>
          </a:p>
        </p:txBody>
      </p:sp>
      <p:sp>
        <p:nvSpPr>
          <p:cNvPr id="410" name="Google Shape;410;p71"/>
          <p:cNvSpPr txBox="1"/>
          <p:nvPr/>
        </p:nvSpPr>
        <p:spPr>
          <a:xfrm>
            <a:off x="532875" y="1050575"/>
            <a:ext cx="7873500" cy="895800"/>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a:solidFill>
                  <a:srgbClr val="5F6368"/>
                </a:solidFill>
                <a:latin typeface="Open Sans"/>
                <a:ea typeface="Open Sans"/>
                <a:cs typeface="Open Sans"/>
                <a:sym typeface="Open Sans"/>
              </a:rPr>
              <a:t>Usability Study dilakukan secara Unmoderated yang bertujuan untuk mengetahui seberapa mudah alur pemesanan kopi dengan jumlah partisipan 11 pecinta kopi.</a:t>
            </a:r>
            <a:endParaRPr>
              <a:solidFill>
                <a:srgbClr val="5F6368"/>
              </a:solidFill>
              <a:latin typeface="Open Sans"/>
              <a:ea typeface="Open Sans"/>
              <a:cs typeface="Open Sans"/>
              <a:sym typeface="Open Sans"/>
            </a:endParaRPr>
          </a:p>
          <a:p>
            <a:pPr marL="0" lvl="0" indent="0" algn="l" rtl="0">
              <a:lnSpc>
                <a:spcPct val="115000"/>
              </a:lnSpc>
              <a:spcBef>
                <a:spcPts val="0"/>
              </a:spcBef>
              <a:spcAft>
                <a:spcPts val="0"/>
              </a:spcAft>
              <a:buNone/>
            </a:pPr>
            <a:endParaRPr>
              <a:solidFill>
                <a:srgbClr val="5F6368"/>
              </a:solidFill>
              <a:latin typeface="Open Sans"/>
              <a:ea typeface="Open Sans"/>
              <a:cs typeface="Open Sans"/>
              <a:sym typeface="Open Sans"/>
            </a:endParaRPr>
          </a:p>
        </p:txBody>
      </p:sp>
      <p:sp>
        <p:nvSpPr>
          <p:cNvPr id="411" name="Google Shape;411;p71"/>
          <p:cNvSpPr txBox="1"/>
          <p:nvPr/>
        </p:nvSpPr>
        <p:spPr>
          <a:xfrm>
            <a:off x="456675" y="2022575"/>
            <a:ext cx="3336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rgbClr val="8B5CF6"/>
                </a:solidFill>
                <a:latin typeface="Open Sans"/>
                <a:ea typeface="Open Sans"/>
                <a:cs typeface="Open Sans"/>
                <a:sym typeface="Open Sans"/>
              </a:rPr>
              <a:t>Insight</a:t>
            </a:r>
            <a:endParaRPr b="1">
              <a:solidFill>
                <a:srgbClr val="8B5CF6"/>
              </a:solidFill>
            </a:endParaRPr>
          </a:p>
        </p:txBody>
      </p:sp>
      <p:sp>
        <p:nvSpPr>
          <p:cNvPr id="412" name="Google Shape;412;p71"/>
          <p:cNvSpPr/>
          <p:nvPr/>
        </p:nvSpPr>
        <p:spPr>
          <a:xfrm>
            <a:off x="456675" y="2422775"/>
            <a:ext cx="7949700" cy="2063700"/>
          </a:xfrm>
          <a:prstGeom prst="rect">
            <a:avLst/>
          </a:prstGeom>
          <a:solidFill>
            <a:srgbClr val="FAF8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71"/>
          <p:cNvSpPr txBox="1"/>
          <p:nvPr/>
        </p:nvSpPr>
        <p:spPr>
          <a:xfrm>
            <a:off x="963300" y="2568500"/>
            <a:ext cx="7234200" cy="68015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dirty="0">
                <a:solidFill>
                  <a:srgbClr val="5F6368"/>
                </a:solidFill>
                <a:latin typeface="Open Sans"/>
                <a:ea typeface="Open Sans"/>
                <a:cs typeface="Open Sans"/>
                <a:sym typeface="Open Sans"/>
              </a:rPr>
              <a:t>Banyak </a:t>
            </a:r>
            <a:r>
              <a:rPr lang="en-US" dirty="0" err="1">
                <a:solidFill>
                  <a:srgbClr val="5F6368"/>
                </a:solidFill>
                <a:latin typeface="Open Sans"/>
                <a:ea typeface="Open Sans"/>
                <a:cs typeface="Open Sans"/>
                <a:sym typeface="Open Sans"/>
              </a:rPr>
              <a:t>pengguna</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melaporkan</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masalah</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dalam</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menavigasi</a:t>
            </a:r>
            <a:r>
              <a:rPr lang="en-US" dirty="0">
                <a:solidFill>
                  <a:srgbClr val="5F6368"/>
                </a:solidFill>
                <a:latin typeface="Open Sans"/>
                <a:ea typeface="Open Sans"/>
                <a:cs typeface="Open Sans"/>
                <a:sym typeface="Open Sans"/>
              </a:rPr>
              <a:t> platform, </a:t>
            </a:r>
            <a:r>
              <a:rPr lang="en-US" dirty="0" err="1">
                <a:solidFill>
                  <a:srgbClr val="5F6368"/>
                </a:solidFill>
                <a:latin typeface="Open Sans"/>
                <a:ea typeface="Open Sans"/>
                <a:cs typeface="Open Sans"/>
                <a:sym typeface="Open Sans"/>
              </a:rPr>
              <a:t>terutama</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saat</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mencari</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buku</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tertentu</a:t>
            </a:r>
            <a:r>
              <a:rPr lang="en-US" dirty="0">
                <a:solidFill>
                  <a:srgbClr val="5F6368"/>
                </a:solidFill>
                <a:latin typeface="Open Sans"/>
                <a:ea typeface="Open Sans"/>
                <a:cs typeface="Open Sans"/>
                <a:sym typeface="Open Sans"/>
              </a:rPr>
              <a:t>. </a:t>
            </a:r>
            <a:endParaRPr dirty="0">
              <a:solidFill>
                <a:srgbClr val="5F6368"/>
              </a:solidFill>
              <a:latin typeface="Open Sans"/>
              <a:ea typeface="Open Sans"/>
              <a:cs typeface="Open Sans"/>
              <a:sym typeface="Open Sans"/>
            </a:endParaRPr>
          </a:p>
        </p:txBody>
      </p:sp>
      <p:sp>
        <p:nvSpPr>
          <p:cNvPr id="414" name="Google Shape;414;p71"/>
          <p:cNvSpPr/>
          <p:nvPr/>
        </p:nvSpPr>
        <p:spPr>
          <a:xfrm>
            <a:off x="650325" y="2631198"/>
            <a:ext cx="274800" cy="274800"/>
          </a:xfrm>
          <a:prstGeom prst="ellipse">
            <a:avLst/>
          </a:prstGeom>
          <a:solidFill>
            <a:srgbClr val="8B5CF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415" name="Google Shape;415;p71"/>
          <p:cNvSpPr txBox="1"/>
          <p:nvPr/>
        </p:nvSpPr>
        <p:spPr>
          <a:xfrm>
            <a:off x="963300" y="3198325"/>
            <a:ext cx="7354800" cy="68015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dirty="0">
                <a:solidFill>
                  <a:srgbClr val="5F6368"/>
                </a:solidFill>
                <a:latin typeface="Open Sans"/>
                <a:ea typeface="Open Sans"/>
                <a:cs typeface="Open Sans"/>
                <a:sym typeface="Open Sans"/>
              </a:rPr>
              <a:t>Sebagian </a:t>
            </a:r>
            <a:r>
              <a:rPr lang="en-US" dirty="0" err="1">
                <a:solidFill>
                  <a:srgbClr val="5F6368"/>
                </a:solidFill>
                <a:latin typeface="Open Sans"/>
                <a:ea typeface="Open Sans"/>
                <a:cs typeface="Open Sans"/>
                <a:sym typeface="Open Sans"/>
              </a:rPr>
              <a:t>besar</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pengguna</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mengekspresikan</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minat</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dalam</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menerima</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rekomendasi</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buku</a:t>
            </a:r>
            <a:r>
              <a:rPr lang="en-US" dirty="0">
                <a:solidFill>
                  <a:srgbClr val="5F6368"/>
                </a:solidFill>
                <a:latin typeface="Open Sans"/>
                <a:ea typeface="Open Sans"/>
                <a:cs typeface="Open Sans"/>
                <a:sym typeface="Open Sans"/>
              </a:rPr>
              <a:t> yang </a:t>
            </a:r>
            <a:r>
              <a:rPr lang="en-US" dirty="0" err="1">
                <a:solidFill>
                  <a:srgbClr val="5F6368"/>
                </a:solidFill>
                <a:latin typeface="Open Sans"/>
                <a:ea typeface="Open Sans"/>
                <a:cs typeface="Open Sans"/>
                <a:sym typeface="Open Sans"/>
              </a:rPr>
              <a:t>disesuaikan</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berdasarkan</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preferensi</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mereka</a:t>
            </a:r>
            <a:r>
              <a:rPr lang="en-US" dirty="0">
                <a:solidFill>
                  <a:srgbClr val="5F6368"/>
                </a:solidFill>
                <a:latin typeface="Open Sans"/>
                <a:ea typeface="Open Sans"/>
                <a:cs typeface="Open Sans"/>
                <a:sym typeface="Open Sans"/>
              </a:rPr>
              <a:t>.</a:t>
            </a:r>
            <a:endParaRPr dirty="0">
              <a:solidFill>
                <a:srgbClr val="5F6368"/>
              </a:solidFill>
              <a:latin typeface="Open Sans"/>
              <a:ea typeface="Open Sans"/>
              <a:cs typeface="Open Sans"/>
              <a:sym typeface="Open Sans"/>
            </a:endParaRPr>
          </a:p>
        </p:txBody>
      </p:sp>
      <p:sp>
        <p:nvSpPr>
          <p:cNvPr id="416" name="Google Shape;416;p71"/>
          <p:cNvSpPr/>
          <p:nvPr/>
        </p:nvSpPr>
        <p:spPr>
          <a:xfrm>
            <a:off x="650325" y="3261023"/>
            <a:ext cx="274800" cy="274800"/>
          </a:xfrm>
          <a:prstGeom prst="ellipse">
            <a:avLst/>
          </a:prstGeom>
          <a:solidFill>
            <a:srgbClr val="8B5CF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
        <p:nvSpPr>
          <p:cNvPr id="417" name="Google Shape;417;p71"/>
          <p:cNvSpPr txBox="1"/>
          <p:nvPr/>
        </p:nvSpPr>
        <p:spPr>
          <a:xfrm>
            <a:off x="916165" y="3828150"/>
            <a:ext cx="7281300" cy="68015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dirty="0" err="1">
                <a:solidFill>
                  <a:srgbClr val="5F6368"/>
                </a:solidFill>
                <a:latin typeface="Open Sans"/>
                <a:ea typeface="Open Sans"/>
                <a:cs typeface="Open Sans"/>
                <a:sym typeface="Open Sans"/>
              </a:rPr>
              <a:t>Pengguna</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memberikan</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umpan</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balik</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positif</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tentang</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fitur-fitur</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interaktif</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seperti</a:t>
            </a:r>
            <a:r>
              <a:rPr lang="en-US" dirty="0">
                <a:solidFill>
                  <a:srgbClr val="5F6368"/>
                </a:solidFill>
                <a:latin typeface="Open Sans"/>
                <a:ea typeface="Open Sans"/>
                <a:cs typeface="Open Sans"/>
                <a:sym typeface="Open Sans"/>
              </a:rPr>
              <a:t> forum </a:t>
            </a:r>
            <a:r>
              <a:rPr lang="en-US" dirty="0" err="1">
                <a:solidFill>
                  <a:srgbClr val="5F6368"/>
                </a:solidFill>
                <a:latin typeface="Open Sans"/>
                <a:ea typeface="Open Sans"/>
                <a:cs typeface="Open Sans"/>
                <a:sym typeface="Open Sans"/>
              </a:rPr>
              <a:t>diskusi</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buku</a:t>
            </a:r>
            <a:r>
              <a:rPr lang="en-US" dirty="0">
                <a:solidFill>
                  <a:srgbClr val="5F6368"/>
                </a:solidFill>
                <a:latin typeface="Open Sans"/>
                <a:ea typeface="Open Sans"/>
                <a:cs typeface="Open Sans"/>
                <a:sym typeface="Open Sans"/>
              </a:rPr>
              <a:t> dan </a:t>
            </a:r>
            <a:r>
              <a:rPr lang="en-US" dirty="0" err="1">
                <a:solidFill>
                  <a:srgbClr val="5F6368"/>
                </a:solidFill>
                <a:latin typeface="Open Sans"/>
                <a:ea typeface="Open Sans"/>
                <a:cs typeface="Open Sans"/>
                <a:sym typeface="Open Sans"/>
              </a:rPr>
              <a:t>kemampuan</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untuk</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mengomentari</a:t>
            </a:r>
            <a:r>
              <a:rPr lang="en-US" dirty="0">
                <a:solidFill>
                  <a:srgbClr val="5F6368"/>
                </a:solidFill>
                <a:latin typeface="Open Sans"/>
                <a:ea typeface="Open Sans"/>
                <a:cs typeface="Open Sans"/>
                <a:sym typeface="Open Sans"/>
              </a:rPr>
              <a:t> dan </a:t>
            </a:r>
            <a:r>
              <a:rPr lang="en-US" dirty="0" err="1">
                <a:solidFill>
                  <a:srgbClr val="5F6368"/>
                </a:solidFill>
                <a:latin typeface="Open Sans"/>
                <a:ea typeface="Open Sans"/>
                <a:cs typeface="Open Sans"/>
                <a:sym typeface="Open Sans"/>
              </a:rPr>
              <a:t>mengulas</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buku</a:t>
            </a:r>
            <a:r>
              <a:rPr lang="en-US" dirty="0">
                <a:solidFill>
                  <a:srgbClr val="5F6368"/>
                </a:solidFill>
                <a:latin typeface="Open Sans"/>
                <a:ea typeface="Open Sans"/>
                <a:cs typeface="Open Sans"/>
                <a:sym typeface="Open Sans"/>
              </a:rPr>
              <a:t>.</a:t>
            </a:r>
          </a:p>
        </p:txBody>
      </p:sp>
      <p:sp>
        <p:nvSpPr>
          <p:cNvPr id="418" name="Google Shape;418;p71"/>
          <p:cNvSpPr/>
          <p:nvPr/>
        </p:nvSpPr>
        <p:spPr>
          <a:xfrm>
            <a:off x="650313" y="3890848"/>
            <a:ext cx="274800" cy="274800"/>
          </a:xfrm>
          <a:prstGeom prst="ellipse">
            <a:avLst/>
          </a:prstGeom>
          <a:solidFill>
            <a:srgbClr val="8B5CF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3</a:t>
            </a:r>
            <a:endParaRPr>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72"/>
          <p:cNvSpPr txBox="1"/>
          <p:nvPr/>
        </p:nvSpPr>
        <p:spPr>
          <a:xfrm>
            <a:off x="517675" y="4481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Clr>
                <a:schemeClr val="dk1"/>
              </a:buClr>
              <a:buSzPts val="1100"/>
              <a:buFont typeface="Arial"/>
              <a:buNone/>
            </a:pPr>
            <a:r>
              <a:rPr lang="en" sz="2400">
                <a:solidFill>
                  <a:srgbClr val="5F6368"/>
                </a:solidFill>
                <a:latin typeface="Open Sans"/>
                <a:ea typeface="Open Sans"/>
                <a:cs typeface="Open Sans"/>
                <a:sym typeface="Open Sans"/>
              </a:rPr>
              <a:t>Modifikasi Desain</a:t>
            </a:r>
            <a:endParaRPr sz="2400">
              <a:solidFill>
                <a:srgbClr val="5F6368"/>
              </a:solidFill>
              <a:latin typeface="Open Sans"/>
              <a:ea typeface="Open Sans"/>
              <a:cs typeface="Open Sans"/>
              <a:sym typeface="Open Sans"/>
            </a:endParaRPr>
          </a:p>
        </p:txBody>
      </p:sp>
      <p:sp>
        <p:nvSpPr>
          <p:cNvPr id="424" name="Google Shape;424;p72"/>
          <p:cNvSpPr txBox="1"/>
          <p:nvPr/>
        </p:nvSpPr>
        <p:spPr>
          <a:xfrm>
            <a:off x="517675" y="1522550"/>
            <a:ext cx="2421300" cy="29862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a:solidFill>
                  <a:srgbClr val="5F6368"/>
                </a:solidFill>
                <a:latin typeface="Open Sans"/>
                <a:ea typeface="Open Sans"/>
                <a:cs typeface="Open Sans"/>
                <a:sym typeface="Open Sans"/>
              </a:rPr>
              <a:t>Supaya lebih terlihat, warna ikon dan teks pada kolom pencarian diubah menjadi lebih jelas dan berwarna. Selain itu, ditambahkan juga bayangan untuk memperjelas bentuk kolom dengan menggunakan drop shadow</a:t>
            </a:r>
            <a:endParaRPr/>
          </a:p>
        </p:txBody>
      </p:sp>
      <p:cxnSp>
        <p:nvCxnSpPr>
          <p:cNvPr id="425" name="Google Shape;425;p72"/>
          <p:cNvCxnSpPr/>
          <p:nvPr/>
        </p:nvCxnSpPr>
        <p:spPr>
          <a:xfrm>
            <a:off x="5749763" y="2855450"/>
            <a:ext cx="812100" cy="0"/>
          </a:xfrm>
          <a:prstGeom prst="straightConnector1">
            <a:avLst/>
          </a:prstGeom>
          <a:noFill/>
          <a:ln w="28575" cap="flat" cmpd="sng">
            <a:solidFill>
              <a:srgbClr val="8B5CF6"/>
            </a:solidFill>
            <a:prstDash val="solid"/>
            <a:round/>
            <a:headEnd type="none" w="med" len="med"/>
            <a:tailEnd type="triangle" w="med" len="med"/>
          </a:ln>
        </p:spPr>
      </p:cxnSp>
      <p:sp>
        <p:nvSpPr>
          <p:cNvPr id="426" name="Google Shape;426;p72"/>
          <p:cNvSpPr txBox="1"/>
          <p:nvPr/>
        </p:nvSpPr>
        <p:spPr>
          <a:xfrm>
            <a:off x="3451125" y="853300"/>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8B5CF6"/>
                </a:solidFill>
                <a:latin typeface="Open Sans"/>
                <a:ea typeface="Open Sans"/>
                <a:cs typeface="Open Sans"/>
                <a:sym typeface="Open Sans"/>
              </a:rPr>
              <a:t>Sebelum usability study</a:t>
            </a:r>
            <a:endParaRPr sz="1200">
              <a:solidFill>
                <a:srgbClr val="8B5CF6"/>
              </a:solidFill>
              <a:latin typeface="Open Sans"/>
              <a:ea typeface="Open Sans"/>
              <a:cs typeface="Open Sans"/>
              <a:sym typeface="Open Sans"/>
            </a:endParaRPr>
          </a:p>
          <a:p>
            <a:pPr marL="0" lvl="0" indent="0" algn="l" rtl="0">
              <a:spcBef>
                <a:spcPts val="0"/>
              </a:spcBef>
              <a:spcAft>
                <a:spcPts val="0"/>
              </a:spcAft>
              <a:buNone/>
            </a:pPr>
            <a:endParaRPr>
              <a:solidFill>
                <a:srgbClr val="10B981"/>
              </a:solidFill>
            </a:endParaRPr>
          </a:p>
        </p:txBody>
      </p:sp>
      <p:sp>
        <p:nvSpPr>
          <p:cNvPr id="427" name="Google Shape;427;p72"/>
          <p:cNvSpPr txBox="1"/>
          <p:nvPr/>
        </p:nvSpPr>
        <p:spPr>
          <a:xfrm>
            <a:off x="6506700" y="853300"/>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8B5CF6"/>
                </a:solidFill>
                <a:latin typeface="Open Sans"/>
                <a:ea typeface="Open Sans"/>
                <a:cs typeface="Open Sans"/>
                <a:sym typeface="Open Sans"/>
              </a:rPr>
              <a:t>Setelah usability study</a:t>
            </a:r>
            <a:endParaRPr sz="1200">
              <a:solidFill>
                <a:srgbClr val="8B5CF6"/>
              </a:solidFill>
              <a:latin typeface="Open Sans"/>
              <a:ea typeface="Open Sans"/>
              <a:cs typeface="Open Sans"/>
              <a:sym typeface="Open Sans"/>
            </a:endParaRPr>
          </a:p>
          <a:p>
            <a:pPr marL="0" lvl="0" indent="0" algn="l" rtl="0">
              <a:spcBef>
                <a:spcPts val="0"/>
              </a:spcBef>
              <a:spcAft>
                <a:spcPts val="0"/>
              </a:spcAft>
              <a:buNone/>
            </a:pPr>
            <a:endParaRPr>
              <a:solidFill>
                <a:srgbClr val="10B981"/>
              </a:solidFill>
            </a:endParaRPr>
          </a:p>
        </p:txBody>
      </p:sp>
      <p:pic>
        <p:nvPicPr>
          <p:cNvPr id="428" name="Google Shape;428;p72"/>
          <p:cNvPicPr preferRelativeResize="0"/>
          <p:nvPr/>
        </p:nvPicPr>
        <p:blipFill>
          <a:blip r:embed="rId3">
            <a:alphaModFix/>
          </a:blip>
          <a:stretch>
            <a:fillRect/>
          </a:stretch>
        </p:blipFill>
        <p:spPr>
          <a:xfrm>
            <a:off x="3718600" y="1268297"/>
            <a:ext cx="1818900" cy="3646379"/>
          </a:xfrm>
          <a:prstGeom prst="rect">
            <a:avLst/>
          </a:prstGeom>
          <a:noFill/>
          <a:ln>
            <a:noFill/>
          </a:ln>
        </p:spPr>
      </p:pic>
      <p:pic>
        <p:nvPicPr>
          <p:cNvPr id="429" name="Google Shape;429;p72"/>
          <p:cNvPicPr preferRelativeResize="0"/>
          <p:nvPr/>
        </p:nvPicPr>
        <p:blipFill>
          <a:blip r:embed="rId4">
            <a:alphaModFix/>
          </a:blip>
          <a:stretch>
            <a:fillRect/>
          </a:stretch>
        </p:blipFill>
        <p:spPr>
          <a:xfrm>
            <a:off x="6774149" y="1268300"/>
            <a:ext cx="1818900" cy="357447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1C5C6"/>
        </a:solidFill>
        <a:effectLst/>
      </p:bgPr>
    </p:bg>
    <p:spTree>
      <p:nvGrpSpPr>
        <p:cNvPr id="1" name="Shape 433"/>
        <p:cNvGrpSpPr/>
        <p:nvPr/>
      </p:nvGrpSpPr>
      <p:grpSpPr>
        <a:xfrm>
          <a:off x="0" y="0"/>
          <a:ext cx="0" cy="0"/>
          <a:chOff x="0" y="0"/>
          <a:chExt cx="0" cy="0"/>
        </a:xfrm>
      </p:grpSpPr>
      <p:sp>
        <p:nvSpPr>
          <p:cNvPr id="434" name="Google Shape;434;p73"/>
          <p:cNvSpPr txBox="1"/>
          <p:nvPr/>
        </p:nvSpPr>
        <p:spPr>
          <a:xfrm>
            <a:off x="3721275" y="2210100"/>
            <a:ext cx="2275500" cy="723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Takeaways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Next steps</a:t>
            </a:r>
            <a:endParaRPr>
              <a:solidFill>
                <a:srgbClr val="FFFFFF"/>
              </a:solidFill>
              <a:latin typeface="Open Sans"/>
              <a:ea typeface="Open Sans"/>
              <a:cs typeface="Open Sans"/>
              <a:sym typeface="Open Sans"/>
            </a:endParaRPr>
          </a:p>
        </p:txBody>
      </p:sp>
      <p:sp>
        <p:nvSpPr>
          <p:cNvPr id="435" name="Google Shape;435;p73"/>
          <p:cNvSpPr txBox="1"/>
          <p:nvPr/>
        </p:nvSpPr>
        <p:spPr>
          <a:xfrm>
            <a:off x="-468875" y="2294700"/>
            <a:ext cx="3704400" cy="5541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Going forward</a:t>
            </a:r>
            <a:endParaRPr sz="2400">
              <a:solidFill>
                <a:srgbClr val="FFFFFF"/>
              </a:solidFill>
              <a:latin typeface="Open Sans"/>
              <a:ea typeface="Open Sans"/>
              <a:cs typeface="Open Sans"/>
              <a:sym typeface="Open Sans"/>
            </a:endParaRPr>
          </a:p>
        </p:txBody>
      </p:sp>
      <p:cxnSp>
        <p:nvCxnSpPr>
          <p:cNvPr id="436" name="Google Shape;436;p73"/>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74"/>
          <p:cNvSpPr txBox="1"/>
          <p:nvPr/>
        </p:nvSpPr>
        <p:spPr>
          <a:xfrm>
            <a:off x="517675" y="4481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Takeaways</a:t>
            </a:r>
            <a:endParaRPr sz="2400">
              <a:solidFill>
                <a:srgbClr val="5F6368"/>
              </a:solidFill>
              <a:latin typeface="Open Sans"/>
              <a:ea typeface="Open Sans"/>
              <a:cs typeface="Open Sans"/>
              <a:sym typeface="Open Sans"/>
            </a:endParaRPr>
          </a:p>
        </p:txBody>
      </p:sp>
      <p:sp>
        <p:nvSpPr>
          <p:cNvPr id="442" name="Google Shape;442;p74"/>
          <p:cNvSpPr txBox="1"/>
          <p:nvPr/>
        </p:nvSpPr>
        <p:spPr>
          <a:xfrm>
            <a:off x="539600" y="2237975"/>
            <a:ext cx="3446100" cy="15237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a:solidFill>
                  <a:srgbClr val="11C5C6"/>
                </a:solidFill>
                <a:latin typeface="Open Sans SemiBold"/>
                <a:ea typeface="Open Sans SemiBold"/>
                <a:cs typeface="Open Sans SemiBold"/>
                <a:sym typeface="Open Sans SemiBold"/>
              </a:rPr>
              <a:t>Dampak: </a:t>
            </a:r>
            <a:endParaRPr>
              <a:solidFill>
                <a:srgbClr val="11C5C6"/>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sz="1200">
                <a:solidFill>
                  <a:srgbClr val="5F6368"/>
                </a:solidFill>
                <a:latin typeface="Open Sans"/>
                <a:ea typeface="Open Sans"/>
                <a:cs typeface="Open Sans"/>
                <a:sym typeface="Open Sans"/>
              </a:rPr>
              <a:t>Desain aplikasi yang dibuat sudah memudahkan pengguna dalam melakukan kustomisasi dengan tampilan yang menarik bernuansa kafe.</a:t>
            </a:r>
            <a:endParaRPr sz="1200" b="1">
              <a:solidFill>
                <a:srgbClr val="1967D2"/>
              </a:solidFill>
              <a:latin typeface="Open Sans"/>
              <a:ea typeface="Open Sans"/>
              <a:cs typeface="Open Sans"/>
              <a:sym typeface="Open Sans"/>
            </a:endParaRPr>
          </a:p>
        </p:txBody>
      </p:sp>
      <p:sp>
        <p:nvSpPr>
          <p:cNvPr id="443" name="Google Shape;443;p74"/>
          <p:cNvSpPr/>
          <p:nvPr/>
        </p:nvSpPr>
        <p:spPr>
          <a:xfrm>
            <a:off x="539600" y="1534000"/>
            <a:ext cx="513300" cy="513300"/>
          </a:xfrm>
          <a:prstGeom prst="ellipse">
            <a:avLst/>
          </a:prstGeom>
          <a:solidFill>
            <a:srgbClr val="11C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74"/>
          <p:cNvSpPr txBox="1"/>
          <p:nvPr/>
        </p:nvSpPr>
        <p:spPr>
          <a:xfrm>
            <a:off x="4495800" y="2237975"/>
            <a:ext cx="3446100" cy="20778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a:solidFill>
                  <a:srgbClr val="11C5C6"/>
                </a:solidFill>
                <a:latin typeface="Open Sans SemiBold"/>
                <a:ea typeface="Open Sans SemiBold"/>
                <a:cs typeface="Open Sans SemiBold"/>
                <a:sym typeface="Open Sans SemiBold"/>
              </a:rPr>
              <a:t>Pelajaran yang Didapat:</a:t>
            </a:r>
            <a:endParaRPr>
              <a:solidFill>
                <a:srgbClr val="11C5C6"/>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sz="1200">
                <a:solidFill>
                  <a:srgbClr val="5F6368"/>
                </a:solidFill>
                <a:latin typeface="Open Sans"/>
                <a:ea typeface="Open Sans"/>
                <a:cs typeface="Open Sans"/>
                <a:sym typeface="Open Sans"/>
              </a:rPr>
              <a:t>Di sini saya mempelajari bahwa memahami pengguna adalah hal yang utama, karena itulah di awal dilakukan riset untuk berempati dengan masalah mereka dan di akhir juga dilakukan riset untuk memvalidasi kebutuhannya.</a:t>
            </a:r>
            <a:endParaRPr sz="1200" b="1">
              <a:solidFill>
                <a:srgbClr val="4285F4"/>
              </a:solidFill>
              <a:latin typeface="Open Sans"/>
              <a:ea typeface="Open Sans"/>
              <a:cs typeface="Open Sans"/>
              <a:sym typeface="Open Sans"/>
            </a:endParaRPr>
          </a:p>
        </p:txBody>
      </p:sp>
      <p:sp>
        <p:nvSpPr>
          <p:cNvPr id="445" name="Google Shape;445;p74"/>
          <p:cNvSpPr/>
          <p:nvPr/>
        </p:nvSpPr>
        <p:spPr>
          <a:xfrm>
            <a:off x="4495800" y="1534000"/>
            <a:ext cx="513300" cy="513300"/>
          </a:xfrm>
          <a:prstGeom prst="ellipse">
            <a:avLst/>
          </a:prstGeom>
          <a:solidFill>
            <a:srgbClr val="11C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74"/>
          <p:cNvSpPr/>
          <p:nvPr/>
        </p:nvSpPr>
        <p:spPr>
          <a:xfrm>
            <a:off x="679050" y="1660250"/>
            <a:ext cx="234394" cy="260801"/>
          </a:xfrm>
          <a:custGeom>
            <a:avLst/>
            <a:gdLst/>
            <a:ahLst/>
            <a:cxnLst/>
            <a:rect l="l" t="t" r="r" b="b"/>
            <a:pathLst>
              <a:path w="941" h="1045" extrusionOk="0">
                <a:moveTo>
                  <a:pt x="833" y="105"/>
                </a:moveTo>
                <a:lnTo>
                  <a:pt x="616" y="105"/>
                </a:lnTo>
                <a:cubicBezTo>
                  <a:pt x="593" y="45"/>
                  <a:pt x="536" y="0"/>
                  <a:pt x="469" y="0"/>
                </a:cubicBezTo>
                <a:cubicBezTo>
                  <a:pt x="401" y="0"/>
                  <a:pt x="345" y="45"/>
                  <a:pt x="322" y="105"/>
                </a:cubicBezTo>
                <a:lnTo>
                  <a:pt x="105" y="105"/>
                </a:lnTo>
                <a:cubicBezTo>
                  <a:pt x="48" y="105"/>
                  <a:pt x="0" y="153"/>
                  <a:pt x="0" y="209"/>
                </a:cubicBezTo>
                <a:lnTo>
                  <a:pt x="0" y="940"/>
                </a:lnTo>
                <a:cubicBezTo>
                  <a:pt x="0" y="997"/>
                  <a:pt x="48" y="1044"/>
                  <a:pt x="105" y="1044"/>
                </a:cubicBezTo>
                <a:lnTo>
                  <a:pt x="836" y="1044"/>
                </a:lnTo>
                <a:cubicBezTo>
                  <a:pt x="892" y="1044"/>
                  <a:pt x="940" y="997"/>
                  <a:pt x="940" y="940"/>
                </a:cubicBezTo>
                <a:lnTo>
                  <a:pt x="940" y="209"/>
                </a:lnTo>
                <a:cubicBezTo>
                  <a:pt x="937" y="153"/>
                  <a:pt x="889" y="105"/>
                  <a:pt x="833" y="105"/>
                </a:cubicBezTo>
                <a:close/>
                <a:moveTo>
                  <a:pt x="466" y="105"/>
                </a:moveTo>
                <a:cubicBezTo>
                  <a:pt x="494" y="105"/>
                  <a:pt x="520" y="127"/>
                  <a:pt x="520" y="158"/>
                </a:cubicBezTo>
                <a:cubicBezTo>
                  <a:pt x="520" y="187"/>
                  <a:pt x="497" y="212"/>
                  <a:pt x="466" y="212"/>
                </a:cubicBezTo>
                <a:cubicBezTo>
                  <a:pt x="435" y="212"/>
                  <a:pt x="412" y="189"/>
                  <a:pt x="412" y="158"/>
                </a:cubicBezTo>
                <a:cubicBezTo>
                  <a:pt x="415" y="127"/>
                  <a:pt x="438" y="105"/>
                  <a:pt x="466" y="105"/>
                </a:cubicBezTo>
                <a:close/>
                <a:moveTo>
                  <a:pt x="362" y="836"/>
                </a:moveTo>
                <a:lnTo>
                  <a:pt x="153" y="627"/>
                </a:lnTo>
                <a:lnTo>
                  <a:pt x="226" y="553"/>
                </a:lnTo>
                <a:lnTo>
                  <a:pt x="362" y="689"/>
                </a:lnTo>
                <a:lnTo>
                  <a:pt x="706" y="345"/>
                </a:lnTo>
                <a:lnTo>
                  <a:pt x="779" y="418"/>
                </a:lnTo>
                <a:lnTo>
                  <a:pt x="362" y="83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nvGrpSpPr>
          <p:cNvPr id="447" name="Google Shape;447;p74"/>
          <p:cNvGrpSpPr/>
          <p:nvPr/>
        </p:nvGrpSpPr>
        <p:grpSpPr>
          <a:xfrm>
            <a:off x="4605678" y="1676963"/>
            <a:ext cx="293543" cy="227362"/>
            <a:chOff x="420350" y="238125"/>
            <a:chExt cx="6779275" cy="5238750"/>
          </a:xfrm>
        </p:grpSpPr>
        <p:sp>
          <p:nvSpPr>
            <p:cNvPr id="448" name="Google Shape;448;p74"/>
            <p:cNvSpPr/>
            <p:nvPr/>
          </p:nvSpPr>
          <p:spPr>
            <a:xfrm>
              <a:off x="420350" y="238125"/>
              <a:ext cx="6779275" cy="5238750"/>
            </a:xfrm>
            <a:custGeom>
              <a:avLst/>
              <a:gdLst/>
              <a:ahLst/>
              <a:cxnLst/>
              <a:rect l="l" t="t" r="r" b="b"/>
              <a:pathLst>
                <a:path w="271171" h="209550" extrusionOk="0">
                  <a:moveTo>
                    <a:pt x="203423" y="24684"/>
                  </a:moveTo>
                  <a:lnTo>
                    <a:pt x="208928" y="24773"/>
                  </a:lnTo>
                  <a:lnTo>
                    <a:pt x="214433" y="25039"/>
                  </a:lnTo>
                  <a:lnTo>
                    <a:pt x="219938" y="25483"/>
                  </a:lnTo>
                  <a:lnTo>
                    <a:pt x="225443" y="26105"/>
                  </a:lnTo>
                  <a:lnTo>
                    <a:pt x="228107" y="26549"/>
                  </a:lnTo>
                  <a:lnTo>
                    <a:pt x="230859" y="26993"/>
                  </a:lnTo>
                  <a:lnTo>
                    <a:pt x="233523" y="27437"/>
                  </a:lnTo>
                  <a:lnTo>
                    <a:pt x="236187" y="28058"/>
                  </a:lnTo>
                  <a:lnTo>
                    <a:pt x="238762" y="28680"/>
                  </a:lnTo>
                  <a:lnTo>
                    <a:pt x="241426" y="29301"/>
                  </a:lnTo>
                  <a:lnTo>
                    <a:pt x="244001" y="30012"/>
                  </a:lnTo>
                  <a:lnTo>
                    <a:pt x="246576" y="30811"/>
                  </a:lnTo>
                  <a:lnTo>
                    <a:pt x="246576" y="172612"/>
                  </a:lnTo>
                  <a:lnTo>
                    <a:pt x="244001" y="171813"/>
                  </a:lnTo>
                  <a:lnTo>
                    <a:pt x="241426" y="171103"/>
                  </a:lnTo>
                  <a:lnTo>
                    <a:pt x="238762" y="170393"/>
                  </a:lnTo>
                  <a:lnTo>
                    <a:pt x="236187" y="169771"/>
                  </a:lnTo>
                  <a:lnTo>
                    <a:pt x="233523" y="169238"/>
                  </a:lnTo>
                  <a:lnTo>
                    <a:pt x="230859" y="168706"/>
                  </a:lnTo>
                  <a:lnTo>
                    <a:pt x="228107" y="168262"/>
                  </a:lnTo>
                  <a:lnTo>
                    <a:pt x="225443" y="167906"/>
                  </a:lnTo>
                  <a:lnTo>
                    <a:pt x="219938" y="167196"/>
                  </a:lnTo>
                  <a:lnTo>
                    <a:pt x="214433" y="166752"/>
                  </a:lnTo>
                  <a:lnTo>
                    <a:pt x="208928" y="166486"/>
                  </a:lnTo>
                  <a:lnTo>
                    <a:pt x="203423" y="166397"/>
                  </a:lnTo>
                  <a:lnTo>
                    <a:pt x="199338" y="166486"/>
                  </a:lnTo>
                  <a:lnTo>
                    <a:pt x="195165" y="166752"/>
                  </a:lnTo>
                  <a:lnTo>
                    <a:pt x="190814" y="167196"/>
                  </a:lnTo>
                  <a:lnTo>
                    <a:pt x="186286" y="167818"/>
                  </a:lnTo>
                  <a:lnTo>
                    <a:pt x="181757" y="168617"/>
                  </a:lnTo>
                  <a:lnTo>
                    <a:pt x="177140" y="169505"/>
                  </a:lnTo>
                  <a:lnTo>
                    <a:pt x="172523" y="170570"/>
                  </a:lnTo>
                  <a:lnTo>
                    <a:pt x="167906" y="171724"/>
                  </a:lnTo>
                  <a:lnTo>
                    <a:pt x="163289" y="173056"/>
                  </a:lnTo>
                  <a:lnTo>
                    <a:pt x="158849" y="174477"/>
                  </a:lnTo>
                  <a:lnTo>
                    <a:pt x="154498" y="175986"/>
                  </a:lnTo>
                  <a:lnTo>
                    <a:pt x="150236" y="177585"/>
                  </a:lnTo>
                  <a:lnTo>
                    <a:pt x="146241" y="179272"/>
                  </a:lnTo>
                  <a:lnTo>
                    <a:pt x="142422" y="181136"/>
                  </a:lnTo>
                  <a:lnTo>
                    <a:pt x="138871" y="183001"/>
                  </a:lnTo>
                  <a:lnTo>
                    <a:pt x="135586" y="184866"/>
                  </a:lnTo>
                  <a:lnTo>
                    <a:pt x="135586" y="43153"/>
                  </a:lnTo>
                  <a:lnTo>
                    <a:pt x="138871" y="41200"/>
                  </a:lnTo>
                  <a:lnTo>
                    <a:pt x="142422" y="39335"/>
                  </a:lnTo>
                  <a:lnTo>
                    <a:pt x="146241" y="37559"/>
                  </a:lnTo>
                  <a:lnTo>
                    <a:pt x="150236" y="35783"/>
                  </a:lnTo>
                  <a:lnTo>
                    <a:pt x="154498" y="34185"/>
                  </a:lnTo>
                  <a:lnTo>
                    <a:pt x="158849" y="32676"/>
                  </a:lnTo>
                  <a:lnTo>
                    <a:pt x="163289" y="31255"/>
                  </a:lnTo>
                  <a:lnTo>
                    <a:pt x="167906" y="29923"/>
                  </a:lnTo>
                  <a:lnTo>
                    <a:pt x="172523" y="28769"/>
                  </a:lnTo>
                  <a:lnTo>
                    <a:pt x="177140" y="27703"/>
                  </a:lnTo>
                  <a:lnTo>
                    <a:pt x="181757" y="26815"/>
                  </a:lnTo>
                  <a:lnTo>
                    <a:pt x="186286" y="26016"/>
                  </a:lnTo>
                  <a:lnTo>
                    <a:pt x="190814" y="25483"/>
                  </a:lnTo>
                  <a:lnTo>
                    <a:pt x="195165" y="25039"/>
                  </a:lnTo>
                  <a:lnTo>
                    <a:pt x="199338" y="24773"/>
                  </a:lnTo>
                  <a:lnTo>
                    <a:pt x="203423" y="24684"/>
                  </a:lnTo>
                  <a:close/>
                  <a:moveTo>
                    <a:pt x="67748" y="0"/>
                  </a:moveTo>
                  <a:lnTo>
                    <a:pt x="63220" y="89"/>
                  </a:lnTo>
                  <a:lnTo>
                    <a:pt x="58692" y="266"/>
                  </a:lnTo>
                  <a:lnTo>
                    <a:pt x="54163" y="533"/>
                  </a:lnTo>
                  <a:lnTo>
                    <a:pt x="49546" y="977"/>
                  </a:lnTo>
                  <a:lnTo>
                    <a:pt x="45018" y="1509"/>
                  </a:lnTo>
                  <a:lnTo>
                    <a:pt x="40489" y="2220"/>
                  </a:lnTo>
                  <a:lnTo>
                    <a:pt x="35961" y="3108"/>
                  </a:lnTo>
                  <a:lnTo>
                    <a:pt x="31610" y="4173"/>
                  </a:lnTo>
                  <a:lnTo>
                    <a:pt x="27259" y="5328"/>
                  </a:lnTo>
                  <a:lnTo>
                    <a:pt x="22908" y="6659"/>
                  </a:lnTo>
                  <a:lnTo>
                    <a:pt x="18824" y="8169"/>
                  </a:lnTo>
                  <a:lnTo>
                    <a:pt x="16782" y="8968"/>
                  </a:lnTo>
                  <a:lnTo>
                    <a:pt x="14739" y="9856"/>
                  </a:lnTo>
                  <a:lnTo>
                    <a:pt x="12786" y="10744"/>
                  </a:lnTo>
                  <a:lnTo>
                    <a:pt x="10833" y="11721"/>
                  </a:lnTo>
                  <a:lnTo>
                    <a:pt x="8879" y="12697"/>
                  </a:lnTo>
                  <a:lnTo>
                    <a:pt x="7015" y="13763"/>
                  </a:lnTo>
                  <a:lnTo>
                    <a:pt x="5239" y="14917"/>
                  </a:lnTo>
                  <a:lnTo>
                    <a:pt x="3463" y="16071"/>
                  </a:lnTo>
                  <a:lnTo>
                    <a:pt x="1687" y="17226"/>
                  </a:lnTo>
                  <a:lnTo>
                    <a:pt x="0" y="18469"/>
                  </a:lnTo>
                  <a:lnTo>
                    <a:pt x="0" y="199073"/>
                  </a:lnTo>
                  <a:lnTo>
                    <a:pt x="0" y="199694"/>
                  </a:lnTo>
                  <a:lnTo>
                    <a:pt x="89" y="200227"/>
                  </a:lnTo>
                  <a:lnTo>
                    <a:pt x="266" y="200760"/>
                  </a:lnTo>
                  <a:lnTo>
                    <a:pt x="533" y="201381"/>
                  </a:lnTo>
                  <a:lnTo>
                    <a:pt x="799" y="201914"/>
                  </a:lnTo>
                  <a:lnTo>
                    <a:pt x="1154" y="202358"/>
                  </a:lnTo>
                  <a:lnTo>
                    <a:pt x="1865" y="203335"/>
                  </a:lnTo>
                  <a:lnTo>
                    <a:pt x="2841" y="204134"/>
                  </a:lnTo>
                  <a:lnTo>
                    <a:pt x="3374" y="204400"/>
                  </a:lnTo>
                  <a:lnTo>
                    <a:pt x="3907" y="204755"/>
                  </a:lnTo>
                  <a:lnTo>
                    <a:pt x="4440" y="204933"/>
                  </a:lnTo>
                  <a:lnTo>
                    <a:pt x="4972" y="205110"/>
                  </a:lnTo>
                  <a:lnTo>
                    <a:pt x="5594" y="205199"/>
                  </a:lnTo>
                  <a:lnTo>
                    <a:pt x="6127" y="205288"/>
                  </a:lnTo>
                  <a:lnTo>
                    <a:pt x="6571" y="205199"/>
                  </a:lnTo>
                  <a:lnTo>
                    <a:pt x="7015" y="205110"/>
                  </a:lnTo>
                  <a:lnTo>
                    <a:pt x="7725" y="204933"/>
                  </a:lnTo>
                  <a:lnTo>
                    <a:pt x="8435" y="204755"/>
                  </a:lnTo>
                  <a:lnTo>
                    <a:pt x="8790" y="204666"/>
                  </a:lnTo>
                  <a:lnTo>
                    <a:pt x="9234" y="204666"/>
                  </a:lnTo>
                  <a:lnTo>
                    <a:pt x="12431" y="203157"/>
                  </a:lnTo>
                  <a:lnTo>
                    <a:pt x="15805" y="201736"/>
                  </a:lnTo>
                  <a:lnTo>
                    <a:pt x="19268" y="200404"/>
                  </a:lnTo>
                  <a:lnTo>
                    <a:pt x="22908" y="199161"/>
                  </a:lnTo>
                  <a:lnTo>
                    <a:pt x="26549" y="197918"/>
                  </a:lnTo>
                  <a:lnTo>
                    <a:pt x="30367" y="196853"/>
                  </a:lnTo>
                  <a:lnTo>
                    <a:pt x="34185" y="195787"/>
                  </a:lnTo>
                  <a:lnTo>
                    <a:pt x="38003" y="194810"/>
                  </a:lnTo>
                  <a:lnTo>
                    <a:pt x="41910" y="194011"/>
                  </a:lnTo>
                  <a:lnTo>
                    <a:pt x="45817" y="193212"/>
                  </a:lnTo>
                  <a:lnTo>
                    <a:pt x="49635" y="192591"/>
                  </a:lnTo>
                  <a:lnTo>
                    <a:pt x="53453" y="192058"/>
                  </a:lnTo>
                  <a:lnTo>
                    <a:pt x="57182" y="191614"/>
                  </a:lnTo>
                  <a:lnTo>
                    <a:pt x="60823" y="191348"/>
                  </a:lnTo>
                  <a:lnTo>
                    <a:pt x="64374" y="191170"/>
                  </a:lnTo>
                  <a:lnTo>
                    <a:pt x="67748" y="191081"/>
                  </a:lnTo>
                  <a:lnTo>
                    <a:pt x="72277" y="191170"/>
                  </a:lnTo>
                  <a:lnTo>
                    <a:pt x="76894" y="191348"/>
                  </a:lnTo>
                  <a:lnTo>
                    <a:pt x="81422" y="191614"/>
                  </a:lnTo>
                  <a:lnTo>
                    <a:pt x="86040" y="192058"/>
                  </a:lnTo>
                  <a:lnTo>
                    <a:pt x="90568" y="192591"/>
                  </a:lnTo>
                  <a:lnTo>
                    <a:pt x="95096" y="193390"/>
                  </a:lnTo>
                  <a:lnTo>
                    <a:pt x="99536" y="194189"/>
                  </a:lnTo>
                  <a:lnTo>
                    <a:pt x="103976" y="195254"/>
                  </a:lnTo>
                  <a:lnTo>
                    <a:pt x="108326" y="196409"/>
                  </a:lnTo>
                  <a:lnTo>
                    <a:pt x="112588" y="197741"/>
                  </a:lnTo>
                  <a:lnTo>
                    <a:pt x="116762" y="199250"/>
                  </a:lnTo>
                  <a:lnTo>
                    <a:pt x="118804" y="200049"/>
                  </a:lnTo>
                  <a:lnTo>
                    <a:pt x="120846" y="200937"/>
                  </a:lnTo>
                  <a:lnTo>
                    <a:pt x="122799" y="201825"/>
                  </a:lnTo>
                  <a:lnTo>
                    <a:pt x="124753" y="202802"/>
                  </a:lnTo>
                  <a:lnTo>
                    <a:pt x="126618" y="203867"/>
                  </a:lnTo>
                  <a:lnTo>
                    <a:pt x="128482" y="204844"/>
                  </a:lnTo>
                  <a:lnTo>
                    <a:pt x="130347" y="205998"/>
                  </a:lnTo>
                  <a:lnTo>
                    <a:pt x="132123" y="207153"/>
                  </a:lnTo>
                  <a:lnTo>
                    <a:pt x="133898" y="208307"/>
                  </a:lnTo>
                  <a:lnTo>
                    <a:pt x="135586" y="209550"/>
                  </a:lnTo>
                  <a:lnTo>
                    <a:pt x="138871" y="207597"/>
                  </a:lnTo>
                  <a:lnTo>
                    <a:pt x="142422" y="205732"/>
                  </a:lnTo>
                  <a:lnTo>
                    <a:pt x="146241" y="203956"/>
                  </a:lnTo>
                  <a:lnTo>
                    <a:pt x="150236" y="202269"/>
                  </a:lnTo>
                  <a:lnTo>
                    <a:pt x="154498" y="200671"/>
                  </a:lnTo>
                  <a:lnTo>
                    <a:pt x="158849" y="199073"/>
                  </a:lnTo>
                  <a:lnTo>
                    <a:pt x="163289" y="197652"/>
                  </a:lnTo>
                  <a:lnTo>
                    <a:pt x="167906" y="196409"/>
                  </a:lnTo>
                  <a:lnTo>
                    <a:pt x="172523" y="195166"/>
                  </a:lnTo>
                  <a:lnTo>
                    <a:pt x="177140" y="194189"/>
                  </a:lnTo>
                  <a:lnTo>
                    <a:pt x="181757" y="193212"/>
                  </a:lnTo>
                  <a:lnTo>
                    <a:pt x="186286" y="192502"/>
                  </a:lnTo>
                  <a:lnTo>
                    <a:pt x="190814" y="191880"/>
                  </a:lnTo>
                  <a:lnTo>
                    <a:pt x="195165" y="191436"/>
                  </a:lnTo>
                  <a:lnTo>
                    <a:pt x="199338" y="191170"/>
                  </a:lnTo>
                  <a:lnTo>
                    <a:pt x="203423" y="191081"/>
                  </a:lnTo>
                  <a:lnTo>
                    <a:pt x="207241" y="191081"/>
                  </a:lnTo>
                  <a:lnTo>
                    <a:pt x="211059" y="191259"/>
                  </a:lnTo>
                  <a:lnTo>
                    <a:pt x="214877" y="191436"/>
                  </a:lnTo>
                  <a:lnTo>
                    <a:pt x="218695" y="191792"/>
                  </a:lnTo>
                  <a:lnTo>
                    <a:pt x="222513" y="192235"/>
                  </a:lnTo>
                  <a:lnTo>
                    <a:pt x="226331" y="192768"/>
                  </a:lnTo>
                  <a:lnTo>
                    <a:pt x="230060" y="193390"/>
                  </a:lnTo>
                  <a:lnTo>
                    <a:pt x="233790" y="194100"/>
                  </a:lnTo>
                  <a:lnTo>
                    <a:pt x="237519" y="194899"/>
                  </a:lnTo>
                  <a:lnTo>
                    <a:pt x="241159" y="195876"/>
                  </a:lnTo>
                  <a:lnTo>
                    <a:pt x="244800" y="196941"/>
                  </a:lnTo>
                  <a:lnTo>
                    <a:pt x="248351" y="198096"/>
                  </a:lnTo>
                  <a:lnTo>
                    <a:pt x="251903" y="199428"/>
                  </a:lnTo>
                  <a:lnTo>
                    <a:pt x="255277" y="200848"/>
                  </a:lnTo>
                  <a:lnTo>
                    <a:pt x="258651" y="202358"/>
                  </a:lnTo>
                  <a:lnTo>
                    <a:pt x="261937" y="204045"/>
                  </a:lnTo>
                  <a:lnTo>
                    <a:pt x="262736" y="204400"/>
                  </a:lnTo>
                  <a:lnTo>
                    <a:pt x="263446" y="204578"/>
                  </a:lnTo>
                  <a:lnTo>
                    <a:pt x="264156" y="204666"/>
                  </a:lnTo>
                  <a:lnTo>
                    <a:pt x="265044" y="204666"/>
                  </a:lnTo>
                  <a:lnTo>
                    <a:pt x="265577" y="204578"/>
                  </a:lnTo>
                  <a:lnTo>
                    <a:pt x="266199" y="204489"/>
                  </a:lnTo>
                  <a:lnTo>
                    <a:pt x="266731" y="204311"/>
                  </a:lnTo>
                  <a:lnTo>
                    <a:pt x="267264" y="204134"/>
                  </a:lnTo>
                  <a:lnTo>
                    <a:pt x="267797" y="203867"/>
                  </a:lnTo>
                  <a:lnTo>
                    <a:pt x="268330" y="203512"/>
                  </a:lnTo>
                  <a:lnTo>
                    <a:pt x="269306" y="202713"/>
                  </a:lnTo>
                  <a:lnTo>
                    <a:pt x="270017" y="201736"/>
                  </a:lnTo>
                  <a:lnTo>
                    <a:pt x="270372" y="201292"/>
                  </a:lnTo>
                  <a:lnTo>
                    <a:pt x="270638" y="200760"/>
                  </a:lnTo>
                  <a:lnTo>
                    <a:pt x="270905" y="200138"/>
                  </a:lnTo>
                  <a:lnTo>
                    <a:pt x="271082" y="199605"/>
                  </a:lnTo>
                  <a:lnTo>
                    <a:pt x="271171" y="199073"/>
                  </a:lnTo>
                  <a:lnTo>
                    <a:pt x="271171" y="198451"/>
                  </a:lnTo>
                  <a:lnTo>
                    <a:pt x="271171" y="18469"/>
                  </a:lnTo>
                  <a:lnTo>
                    <a:pt x="268418" y="16515"/>
                  </a:lnTo>
                  <a:lnTo>
                    <a:pt x="265488" y="14651"/>
                  </a:lnTo>
                  <a:lnTo>
                    <a:pt x="262558" y="12964"/>
                  </a:lnTo>
                  <a:lnTo>
                    <a:pt x="259539" y="11365"/>
                  </a:lnTo>
                  <a:lnTo>
                    <a:pt x="256432" y="9945"/>
                  </a:lnTo>
                  <a:lnTo>
                    <a:pt x="253235" y="8613"/>
                  </a:lnTo>
                  <a:lnTo>
                    <a:pt x="249950" y="7370"/>
                  </a:lnTo>
                  <a:lnTo>
                    <a:pt x="246576" y="6127"/>
                  </a:lnTo>
                  <a:lnTo>
                    <a:pt x="243912" y="5328"/>
                  </a:lnTo>
                  <a:lnTo>
                    <a:pt x="241337" y="4617"/>
                  </a:lnTo>
                  <a:lnTo>
                    <a:pt x="238673" y="3996"/>
                  </a:lnTo>
                  <a:lnTo>
                    <a:pt x="236009" y="3374"/>
                  </a:lnTo>
                  <a:lnTo>
                    <a:pt x="233346" y="2841"/>
                  </a:lnTo>
                  <a:lnTo>
                    <a:pt x="230682" y="2309"/>
                  </a:lnTo>
                  <a:lnTo>
                    <a:pt x="225266" y="1421"/>
                  </a:lnTo>
                  <a:lnTo>
                    <a:pt x="219760" y="799"/>
                  </a:lnTo>
                  <a:lnTo>
                    <a:pt x="214255" y="355"/>
                  </a:lnTo>
                  <a:lnTo>
                    <a:pt x="208839" y="89"/>
                  </a:lnTo>
                  <a:lnTo>
                    <a:pt x="203423" y="0"/>
                  </a:lnTo>
                  <a:lnTo>
                    <a:pt x="198894" y="89"/>
                  </a:lnTo>
                  <a:lnTo>
                    <a:pt x="194277" y="266"/>
                  </a:lnTo>
                  <a:lnTo>
                    <a:pt x="189749" y="533"/>
                  </a:lnTo>
                  <a:lnTo>
                    <a:pt x="185131" y="977"/>
                  </a:lnTo>
                  <a:lnTo>
                    <a:pt x="180603" y="1509"/>
                  </a:lnTo>
                  <a:lnTo>
                    <a:pt x="176075" y="2220"/>
                  </a:lnTo>
                  <a:lnTo>
                    <a:pt x="171635" y="3108"/>
                  </a:lnTo>
                  <a:lnTo>
                    <a:pt x="167195" y="4173"/>
                  </a:lnTo>
                  <a:lnTo>
                    <a:pt x="162845" y="5328"/>
                  </a:lnTo>
                  <a:lnTo>
                    <a:pt x="158583" y="6659"/>
                  </a:lnTo>
                  <a:lnTo>
                    <a:pt x="154409" y="8169"/>
                  </a:lnTo>
                  <a:lnTo>
                    <a:pt x="152367" y="8968"/>
                  </a:lnTo>
                  <a:lnTo>
                    <a:pt x="150325" y="9856"/>
                  </a:lnTo>
                  <a:lnTo>
                    <a:pt x="148372" y="10744"/>
                  </a:lnTo>
                  <a:lnTo>
                    <a:pt x="146418" y="11721"/>
                  </a:lnTo>
                  <a:lnTo>
                    <a:pt x="144554" y="12697"/>
                  </a:lnTo>
                  <a:lnTo>
                    <a:pt x="142689" y="13763"/>
                  </a:lnTo>
                  <a:lnTo>
                    <a:pt x="140824" y="14917"/>
                  </a:lnTo>
                  <a:lnTo>
                    <a:pt x="139048" y="16071"/>
                  </a:lnTo>
                  <a:lnTo>
                    <a:pt x="137273" y="17226"/>
                  </a:lnTo>
                  <a:lnTo>
                    <a:pt x="135586" y="18469"/>
                  </a:lnTo>
                  <a:lnTo>
                    <a:pt x="133898" y="17226"/>
                  </a:lnTo>
                  <a:lnTo>
                    <a:pt x="132123" y="16071"/>
                  </a:lnTo>
                  <a:lnTo>
                    <a:pt x="130347" y="14917"/>
                  </a:lnTo>
                  <a:lnTo>
                    <a:pt x="128482" y="13763"/>
                  </a:lnTo>
                  <a:lnTo>
                    <a:pt x="126618" y="12697"/>
                  </a:lnTo>
                  <a:lnTo>
                    <a:pt x="124753" y="11721"/>
                  </a:lnTo>
                  <a:lnTo>
                    <a:pt x="122799" y="10744"/>
                  </a:lnTo>
                  <a:lnTo>
                    <a:pt x="120846" y="9856"/>
                  </a:lnTo>
                  <a:lnTo>
                    <a:pt x="118804" y="8968"/>
                  </a:lnTo>
                  <a:lnTo>
                    <a:pt x="116762" y="8169"/>
                  </a:lnTo>
                  <a:lnTo>
                    <a:pt x="112588" y="6659"/>
                  </a:lnTo>
                  <a:lnTo>
                    <a:pt x="108326" y="5328"/>
                  </a:lnTo>
                  <a:lnTo>
                    <a:pt x="103976" y="4173"/>
                  </a:lnTo>
                  <a:lnTo>
                    <a:pt x="99536" y="3108"/>
                  </a:lnTo>
                  <a:lnTo>
                    <a:pt x="95096" y="2220"/>
                  </a:lnTo>
                  <a:lnTo>
                    <a:pt x="90568" y="1509"/>
                  </a:lnTo>
                  <a:lnTo>
                    <a:pt x="86040" y="977"/>
                  </a:lnTo>
                  <a:lnTo>
                    <a:pt x="81422" y="533"/>
                  </a:lnTo>
                  <a:lnTo>
                    <a:pt x="76894" y="266"/>
                  </a:lnTo>
                  <a:lnTo>
                    <a:pt x="72277" y="89"/>
                  </a:lnTo>
                  <a:lnTo>
                    <a:pt x="677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74"/>
            <p:cNvSpPr/>
            <p:nvPr/>
          </p:nvSpPr>
          <p:spPr>
            <a:xfrm>
              <a:off x="4118525" y="1625500"/>
              <a:ext cx="2157675" cy="765850"/>
            </a:xfrm>
            <a:custGeom>
              <a:avLst/>
              <a:gdLst/>
              <a:ahLst/>
              <a:cxnLst/>
              <a:rect l="l" t="t" r="r" b="b"/>
              <a:pathLst>
                <a:path w="86307" h="30634" extrusionOk="0">
                  <a:moveTo>
                    <a:pt x="51589" y="0"/>
                  </a:moveTo>
                  <a:lnTo>
                    <a:pt x="47682" y="178"/>
                  </a:lnTo>
                  <a:lnTo>
                    <a:pt x="43864" y="355"/>
                  </a:lnTo>
                  <a:lnTo>
                    <a:pt x="40135" y="622"/>
                  </a:lnTo>
                  <a:lnTo>
                    <a:pt x="36405" y="977"/>
                  </a:lnTo>
                  <a:lnTo>
                    <a:pt x="32765" y="1421"/>
                  </a:lnTo>
                  <a:lnTo>
                    <a:pt x="29213" y="1954"/>
                  </a:lnTo>
                  <a:lnTo>
                    <a:pt x="25662" y="2575"/>
                  </a:lnTo>
                  <a:lnTo>
                    <a:pt x="22199" y="3286"/>
                  </a:lnTo>
                  <a:lnTo>
                    <a:pt x="18825" y="3996"/>
                  </a:lnTo>
                  <a:lnTo>
                    <a:pt x="15539" y="4884"/>
                  </a:lnTo>
                  <a:lnTo>
                    <a:pt x="12254" y="5772"/>
                  </a:lnTo>
                  <a:lnTo>
                    <a:pt x="9057" y="6748"/>
                  </a:lnTo>
                  <a:lnTo>
                    <a:pt x="5950" y="7814"/>
                  </a:lnTo>
                  <a:lnTo>
                    <a:pt x="2931" y="8968"/>
                  </a:lnTo>
                  <a:lnTo>
                    <a:pt x="1" y="10211"/>
                  </a:lnTo>
                  <a:lnTo>
                    <a:pt x="1" y="30634"/>
                  </a:lnTo>
                  <a:lnTo>
                    <a:pt x="2664" y="29213"/>
                  </a:lnTo>
                  <a:lnTo>
                    <a:pt x="5417" y="27881"/>
                  </a:lnTo>
                  <a:lnTo>
                    <a:pt x="8347" y="26638"/>
                  </a:lnTo>
                  <a:lnTo>
                    <a:pt x="11455" y="25395"/>
                  </a:lnTo>
                  <a:lnTo>
                    <a:pt x="14563" y="24329"/>
                  </a:lnTo>
                  <a:lnTo>
                    <a:pt x="17848" y="23353"/>
                  </a:lnTo>
                  <a:lnTo>
                    <a:pt x="21133" y="22465"/>
                  </a:lnTo>
                  <a:lnTo>
                    <a:pt x="24596" y="21577"/>
                  </a:lnTo>
                  <a:lnTo>
                    <a:pt x="28148" y="20866"/>
                  </a:lnTo>
                  <a:lnTo>
                    <a:pt x="31788" y="20245"/>
                  </a:lnTo>
                  <a:lnTo>
                    <a:pt x="35606" y="19712"/>
                  </a:lnTo>
                  <a:lnTo>
                    <a:pt x="39424" y="19268"/>
                  </a:lnTo>
                  <a:lnTo>
                    <a:pt x="43331" y="18913"/>
                  </a:lnTo>
                  <a:lnTo>
                    <a:pt x="47238" y="18647"/>
                  </a:lnTo>
                  <a:lnTo>
                    <a:pt x="51322" y="18469"/>
                  </a:lnTo>
                  <a:lnTo>
                    <a:pt x="59491" y="18469"/>
                  </a:lnTo>
                  <a:lnTo>
                    <a:pt x="63487" y="18647"/>
                  </a:lnTo>
                  <a:lnTo>
                    <a:pt x="67483" y="18913"/>
                  </a:lnTo>
                  <a:lnTo>
                    <a:pt x="71389" y="19268"/>
                  </a:lnTo>
                  <a:lnTo>
                    <a:pt x="75207" y="19712"/>
                  </a:lnTo>
                  <a:lnTo>
                    <a:pt x="79026" y="20245"/>
                  </a:lnTo>
                  <a:lnTo>
                    <a:pt x="82666" y="20955"/>
                  </a:lnTo>
                  <a:lnTo>
                    <a:pt x="86307" y="21666"/>
                  </a:lnTo>
                  <a:lnTo>
                    <a:pt x="86307" y="2930"/>
                  </a:lnTo>
                  <a:lnTo>
                    <a:pt x="82577" y="2309"/>
                  </a:lnTo>
                  <a:lnTo>
                    <a:pt x="78848" y="1687"/>
                  </a:lnTo>
                  <a:lnTo>
                    <a:pt x="75030" y="1155"/>
                  </a:lnTo>
                  <a:lnTo>
                    <a:pt x="71212" y="711"/>
                  </a:lnTo>
                  <a:lnTo>
                    <a:pt x="67305" y="444"/>
                  </a:lnTo>
                  <a:lnTo>
                    <a:pt x="63398" y="178"/>
                  </a:lnTo>
                  <a:lnTo>
                    <a:pt x="594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74"/>
            <p:cNvSpPr/>
            <p:nvPr/>
          </p:nvSpPr>
          <p:spPr>
            <a:xfrm>
              <a:off x="4118525" y="2444600"/>
              <a:ext cx="2157675" cy="768075"/>
            </a:xfrm>
            <a:custGeom>
              <a:avLst/>
              <a:gdLst/>
              <a:ahLst/>
              <a:cxnLst/>
              <a:rect l="l" t="t" r="r" b="b"/>
              <a:pathLst>
                <a:path w="86307" h="30723" extrusionOk="0">
                  <a:moveTo>
                    <a:pt x="51589" y="1"/>
                  </a:moveTo>
                  <a:lnTo>
                    <a:pt x="47682" y="178"/>
                  </a:lnTo>
                  <a:lnTo>
                    <a:pt x="43864" y="356"/>
                  </a:lnTo>
                  <a:lnTo>
                    <a:pt x="40135" y="711"/>
                  </a:lnTo>
                  <a:lnTo>
                    <a:pt x="36405" y="1066"/>
                  </a:lnTo>
                  <a:lnTo>
                    <a:pt x="32765" y="1510"/>
                  </a:lnTo>
                  <a:lnTo>
                    <a:pt x="29213" y="2043"/>
                  </a:lnTo>
                  <a:lnTo>
                    <a:pt x="25662" y="2664"/>
                  </a:lnTo>
                  <a:lnTo>
                    <a:pt x="22199" y="3375"/>
                  </a:lnTo>
                  <a:lnTo>
                    <a:pt x="18825" y="4085"/>
                  </a:lnTo>
                  <a:lnTo>
                    <a:pt x="15539" y="4973"/>
                  </a:lnTo>
                  <a:lnTo>
                    <a:pt x="12254" y="5861"/>
                  </a:lnTo>
                  <a:lnTo>
                    <a:pt x="9057" y="6838"/>
                  </a:lnTo>
                  <a:lnTo>
                    <a:pt x="5950" y="7903"/>
                  </a:lnTo>
                  <a:lnTo>
                    <a:pt x="2931" y="9057"/>
                  </a:lnTo>
                  <a:lnTo>
                    <a:pt x="1" y="10212"/>
                  </a:lnTo>
                  <a:lnTo>
                    <a:pt x="1" y="30723"/>
                  </a:lnTo>
                  <a:lnTo>
                    <a:pt x="2664" y="29213"/>
                  </a:lnTo>
                  <a:lnTo>
                    <a:pt x="5417" y="27881"/>
                  </a:lnTo>
                  <a:lnTo>
                    <a:pt x="8347" y="26638"/>
                  </a:lnTo>
                  <a:lnTo>
                    <a:pt x="11455" y="25484"/>
                  </a:lnTo>
                  <a:lnTo>
                    <a:pt x="14563" y="24330"/>
                  </a:lnTo>
                  <a:lnTo>
                    <a:pt x="17848" y="23353"/>
                  </a:lnTo>
                  <a:lnTo>
                    <a:pt x="21133" y="22465"/>
                  </a:lnTo>
                  <a:lnTo>
                    <a:pt x="24596" y="21666"/>
                  </a:lnTo>
                  <a:lnTo>
                    <a:pt x="28148" y="20867"/>
                  </a:lnTo>
                  <a:lnTo>
                    <a:pt x="31788" y="20245"/>
                  </a:lnTo>
                  <a:lnTo>
                    <a:pt x="35606" y="19713"/>
                  </a:lnTo>
                  <a:lnTo>
                    <a:pt x="39424" y="19269"/>
                  </a:lnTo>
                  <a:lnTo>
                    <a:pt x="43331" y="18913"/>
                  </a:lnTo>
                  <a:lnTo>
                    <a:pt x="47238" y="18647"/>
                  </a:lnTo>
                  <a:lnTo>
                    <a:pt x="51322" y="18558"/>
                  </a:lnTo>
                  <a:lnTo>
                    <a:pt x="55496" y="18469"/>
                  </a:lnTo>
                  <a:lnTo>
                    <a:pt x="59491" y="18558"/>
                  </a:lnTo>
                  <a:lnTo>
                    <a:pt x="63487" y="18736"/>
                  </a:lnTo>
                  <a:lnTo>
                    <a:pt x="67483" y="18913"/>
                  </a:lnTo>
                  <a:lnTo>
                    <a:pt x="71389" y="19269"/>
                  </a:lnTo>
                  <a:lnTo>
                    <a:pt x="75207" y="19801"/>
                  </a:lnTo>
                  <a:lnTo>
                    <a:pt x="79026" y="20334"/>
                  </a:lnTo>
                  <a:lnTo>
                    <a:pt x="82666" y="20956"/>
                  </a:lnTo>
                  <a:lnTo>
                    <a:pt x="86307" y="21666"/>
                  </a:lnTo>
                  <a:lnTo>
                    <a:pt x="86307" y="2931"/>
                  </a:lnTo>
                  <a:lnTo>
                    <a:pt x="82577" y="2309"/>
                  </a:lnTo>
                  <a:lnTo>
                    <a:pt x="78848" y="1688"/>
                  </a:lnTo>
                  <a:lnTo>
                    <a:pt x="75030" y="1244"/>
                  </a:lnTo>
                  <a:lnTo>
                    <a:pt x="71212" y="800"/>
                  </a:lnTo>
                  <a:lnTo>
                    <a:pt x="67305" y="445"/>
                  </a:lnTo>
                  <a:lnTo>
                    <a:pt x="63398" y="178"/>
                  </a:lnTo>
                  <a:lnTo>
                    <a:pt x="59403" y="89"/>
                  </a:lnTo>
                  <a:lnTo>
                    <a:pt x="554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74"/>
            <p:cNvSpPr/>
            <p:nvPr/>
          </p:nvSpPr>
          <p:spPr>
            <a:xfrm>
              <a:off x="4118525" y="3268150"/>
              <a:ext cx="2157675" cy="765850"/>
            </a:xfrm>
            <a:custGeom>
              <a:avLst/>
              <a:gdLst/>
              <a:ahLst/>
              <a:cxnLst/>
              <a:rect l="l" t="t" r="r" b="b"/>
              <a:pathLst>
                <a:path w="86307" h="30634" extrusionOk="0">
                  <a:moveTo>
                    <a:pt x="51589" y="1"/>
                  </a:moveTo>
                  <a:lnTo>
                    <a:pt x="47682" y="178"/>
                  </a:lnTo>
                  <a:lnTo>
                    <a:pt x="43864" y="356"/>
                  </a:lnTo>
                  <a:lnTo>
                    <a:pt x="40135" y="622"/>
                  </a:lnTo>
                  <a:lnTo>
                    <a:pt x="36405" y="977"/>
                  </a:lnTo>
                  <a:lnTo>
                    <a:pt x="32765" y="1421"/>
                  </a:lnTo>
                  <a:lnTo>
                    <a:pt x="29213" y="1954"/>
                  </a:lnTo>
                  <a:lnTo>
                    <a:pt x="25662" y="2576"/>
                  </a:lnTo>
                  <a:lnTo>
                    <a:pt x="22199" y="3286"/>
                  </a:lnTo>
                  <a:lnTo>
                    <a:pt x="18825" y="3996"/>
                  </a:lnTo>
                  <a:lnTo>
                    <a:pt x="15539" y="4884"/>
                  </a:lnTo>
                  <a:lnTo>
                    <a:pt x="12254" y="5772"/>
                  </a:lnTo>
                  <a:lnTo>
                    <a:pt x="9057" y="6749"/>
                  </a:lnTo>
                  <a:lnTo>
                    <a:pt x="5950" y="7814"/>
                  </a:lnTo>
                  <a:lnTo>
                    <a:pt x="2931" y="8969"/>
                  </a:lnTo>
                  <a:lnTo>
                    <a:pt x="1" y="10212"/>
                  </a:lnTo>
                  <a:lnTo>
                    <a:pt x="1" y="30634"/>
                  </a:lnTo>
                  <a:lnTo>
                    <a:pt x="2664" y="29213"/>
                  </a:lnTo>
                  <a:lnTo>
                    <a:pt x="5417" y="27881"/>
                  </a:lnTo>
                  <a:lnTo>
                    <a:pt x="8347" y="26638"/>
                  </a:lnTo>
                  <a:lnTo>
                    <a:pt x="11455" y="25395"/>
                  </a:lnTo>
                  <a:lnTo>
                    <a:pt x="14563" y="24330"/>
                  </a:lnTo>
                  <a:lnTo>
                    <a:pt x="17848" y="23353"/>
                  </a:lnTo>
                  <a:lnTo>
                    <a:pt x="21133" y="22465"/>
                  </a:lnTo>
                  <a:lnTo>
                    <a:pt x="24596" y="21577"/>
                  </a:lnTo>
                  <a:lnTo>
                    <a:pt x="28148" y="20867"/>
                  </a:lnTo>
                  <a:lnTo>
                    <a:pt x="31788" y="20245"/>
                  </a:lnTo>
                  <a:lnTo>
                    <a:pt x="35606" y="19713"/>
                  </a:lnTo>
                  <a:lnTo>
                    <a:pt x="39424" y="19269"/>
                  </a:lnTo>
                  <a:lnTo>
                    <a:pt x="43331" y="18913"/>
                  </a:lnTo>
                  <a:lnTo>
                    <a:pt x="47238" y="18647"/>
                  </a:lnTo>
                  <a:lnTo>
                    <a:pt x="51322" y="18469"/>
                  </a:lnTo>
                  <a:lnTo>
                    <a:pt x="55496" y="18469"/>
                  </a:lnTo>
                  <a:lnTo>
                    <a:pt x="59491" y="18558"/>
                  </a:lnTo>
                  <a:lnTo>
                    <a:pt x="63487" y="18647"/>
                  </a:lnTo>
                  <a:lnTo>
                    <a:pt x="67483" y="18913"/>
                  </a:lnTo>
                  <a:lnTo>
                    <a:pt x="71389" y="19269"/>
                  </a:lnTo>
                  <a:lnTo>
                    <a:pt x="75207" y="19713"/>
                  </a:lnTo>
                  <a:lnTo>
                    <a:pt x="79026" y="20245"/>
                  </a:lnTo>
                  <a:lnTo>
                    <a:pt x="82666" y="20956"/>
                  </a:lnTo>
                  <a:lnTo>
                    <a:pt x="86307" y="21666"/>
                  </a:lnTo>
                  <a:lnTo>
                    <a:pt x="86307" y="2931"/>
                  </a:lnTo>
                  <a:lnTo>
                    <a:pt x="82577" y="2220"/>
                  </a:lnTo>
                  <a:lnTo>
                    <a:pt x="78848" y="1599"/>
                  </a:lnTo>
                  <a:lnTo>
                    <a:pt x="75030" y="1155"/>
                  </a:lnTo>
                  <a:lnTo>
                    <a:pt x="71212" y="711"/>
                  </a:lnTo>
                  <a:lnTo>
                    <a:pt x="67305" y="356"/>
                  </a:lnTo>
                  <a:lnTo>
                    <a:pt x="63398" y="178"/>
                  </a:lnTo>
                  <a:lnTo>
                    <a:pt x="594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75"/>
          <p:cNvSpPr txBox="1"/>
          <p:nvPr/>
        </p:nvSpPr>
        <p:spPr>
          <a:xfrm>
            <a:off x="517675" y="4481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Langkah selanjutnya </a:t>
            </a:r>
            <a:endParaRPr sz="2400">
              <a:solidFill>
                <a:srgbClr val="5F6368"/>
              </a:solidFill>
              <a:latin typeface="Open Sans"/>
              <a:ea typeface="Open Sans"/>
              <a:cs typeface="Open Sans"/>
              <a:sym typeface="Open Sans"/>
            </a:endParaRPr>
          </a:p>
        </p:txBody>
      </p:sp>
      <p:sp>
        <p:nvSpPr>
          <p:cNvPr id="457" name="Google Shape;457;p75"/>
          <p:cNvSpPr/>
          <p:nvPr/>
        </p:nvSpPr>
        <p:spPr>
          <a:xfrm>
            <a:off x="5176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75"/>
          <p:cNvSpPr txBox="1"/>
          <p:nvPr/>
        </p:nvSpPr>
        <p:spPr>
          <a:xfrm>
            <a:off x="711325" y="1917800"/>
            <a:ext cx="2049000" cy="2134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Melakukan usability lagi untuk memvalidasi apakah pain point yang masih dialami pengguna telah ditangani secara efektif.</a:t>
            </a:r>
            <a:endParaRPr>
              <a:solidFill>
                <a:srgbClr val="5F6368"/>
              </a:solidFill>
              <a:latin typeface="Open Sans"/>
              <a:ea typeface="Open Sans"/>
              <a:cs typeface="Open Sans"/>
              <a:sym typeface="Open Sans"/>
            </a:endParaRPr>
          </a:p>
          <a:p>
            <a:pPr marL="0" lvl="0" indent="0" algn="ctr" rtl="0">
              <a:lnSpc>
                <a:spcPct val="115000"/>
              </a:lnSpc>
              <a:spcBef>
                <a:spcPts val="0"/>
              </a:spcBef>
              <a:spcAft>
                <a:spcPts val="0"/>
              </a:spcAft>
              <a:buClr>
                <a:schemeClr val="dk1"/>
              </a:buClr>
              <a:buSzPts val="1100"/>
              <a:buFont typeface="Arial"/>
              <a:buNone/>
            </a:pPr>
            <a:endParaRPr>
              <a:solidFill>
                <a:srgbClr val="5F6368"/>
              </a:solidFill>
              <a:latin typeface="Open Sans"/>
              <a:ea typeface="Open Sans"/>
              <a:cs typeface="Open Sans"/>
              <a:sym typeface="Open Sans"/>
            </a:endParaRPr>
          </a:p>
        </p:txBody>
      </p:sp>
      <p:sp>
        <p:nvSpPr>
          <p:cNvPr id="459" name="Google Shape;459;p75"/>
          <p:cNvSpPr/>
          <p:nvPr/>
        </p:nvSpPr>
        <p:spPr>
          <a:xfrm>
            <a:off x="31752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75"/>
          <p:cNvSpPr txBox="1"/>
          <p:nvPr/>
        </p:nvSpPr>
        <p:spPr>
          <a:xfrm>
            <a:off x="3368925" y="1917800"/>
            <a:ext cx="2049000" cy="1391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a:solidFill>
                  <a:srgbClr val="5F6368"/>
                </a:solidFill>
                <a:latin typeface="Open Sans"/>
                <a:ea typeface="Open Sans"/>
                <a:cs typeface="Open Sans"/>
                <a:sym typeface="Open Sans"/>
              </a:rPr>
              <a:t>Melakukan lebih banyak riset pengguna untuk menentukan kebutuhan baru.</a:t>
            </a:r>
            <a:endParaRPr>
              <a:solidFill>
                <a:srgbClr val="5F6368"/>
              </a:solidFill>
              <a:latin typeface="Open Sans"/>
              <a:ea typeface="Open Sans"/>
              <a:cs typeface="Open Sans"/>
              <a:sym typeface="Open Sans"/>
            </a:endParaRPr>
          </a:p>
        </p:txBody>
      </p:sp>
      <p:sp>
        <p:nvSpPr>
          <p:cNvPr id="461" name="Google Shape;461;p75"/>
          <p:cNvSpPr/>
          <p:nvPr/>
        </p:nvSpPr>
        <p:spPr>
          <a:xfrm>
            <a:off x="58328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75"/>
          <p:cNvSpPr txBox="1"/>
          <p:nvPr/>
        </p:nvSpPr>
        <p:spPr>
          <a:xfrm>
            <a:off x="6026525" y="1917800"/>
            <a:ext cx="2049000" cy="895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Melengkapi desain untuk halaman lain</a:t>
            </a:r>
            <a:endParaRPr>
              <a:solidFill>
                <a:schemeClr val="dk1"/>
              </a:solidFill>
            </a:endParaRPr>
          </a:p>
          <a:p>
            <a:pPr marL="0" lvl="0" indent="0" algn="ctr" rtl="0">
              <a:lnSpc>
                <a:spcPct val="115000"/>
              </a:lnSpc>
              <a:spcBef>
                <a:spcPts val="0"/>
              </a:spcBef>
              <a:spcAft>
                <a:spcPts val="0"/>
              </a:spcAft>
              <a:buNone/>
            </a:pPr>
            <a:endParaRPr>
              <a:solidFill>
                <a:srgbClr val="5F6368"/>
              </a:solidFill>
              <a:latin typeface="Open Sans"/>
              <a:ea typeface="Open Sans"/>
              <a:cs typeface="Open Sans"/>
              <a:sym typeface="Open Sans"/>
            </a:endParaRPr>
          </a:p>
        </p:txBody>
      </p:sp>
      <p:sp>
        <p:nvSpPr>
          <p:cNvPr id="463" name="Google Shape;463;p75"/>
          <p:cNvSpPr/>
          <p:nvPr/>
        </p:nvSpPr>
        <p:spPr>
          <a:xfrm>
            <a:off x="1479175" y="1187633"/>
            <a:ext cx="513300" cy="513300"/>
          </a:xfrm>
          <a:prstGeom prst="ellipse">
            <a:avLst/>
          </a:prstGeom>
          <a:solidFill>
            <a:srgbClr val="11C5C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464" name="Google Shape;464;p75"/>
          <p:cNvSpPr/>
          <p:nvPr/>
        </p:nvSpPr>
        <p:spPr>
          <a:xfrm>
            <a:off x="4136775" y="1187633"/>
            <a:ext cx="513300" cy="513300"/>
          </a:xfrm>
          <a:prstGeom prst="ellipse">
            <a:avLst/>
          </a:prstGeom>
          <a:solidFill>
            <a:srgbClr val="11C5C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465" name="Google Shape;465;p75"/>
          <p:cNvSpPr/>
          <p:nvPr/>
        </p:nvSpPr>
        <p:spPr>
          <a:xfrm>
            <a:off x="6794375" y="1187633"/>
            <a:ext cx="513300" cy="513300"/>
          </a:xfrm>
          <a:prstGeom prst="ellipse">
            <a:avLst/>
          </a:prstGeom>
          <a:solidFill>
            <a:srgbClr val="11C5C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76"/>
          <p:cNvSpPr txBox="1"/>
          <p:nvPr/>
        </p:nvSpPr>
        <p:spPr>
          <a:xfrm>
            <a:off x="517675" y="4481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Let’s connect!</a:t>
            </a:r>
            <a:endParaRPr sz="2400">
              <a:solidFill>
                <a:srgbClr val="5F6368"/>
              </a:solidFill>
              <a:latin typeface="Open Sans"/>
              <a:ea typeface="Open Sans"/>
              <a:cs typeface="Open Sans"/>
              <a:sym typeface="Open Sans"/>
            </a:endParaRPr>
          </a:p>
        </p:txBody>
      </p:sp>
      <p:sp>
        <p:nvSpPr>
          <p:cNvPr id="471" name="Google Shape;471;p76"/>
          <p:cNvSpPr txBox="1"/>
          <p:nvPr/>
        </p:nvSpPr>
        <p:spPr>
          <a:xfrm>
            <a:off x="3064600" y="-1016100"/>
            <a:ext cx="6509400" cy="723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a:solidFill>
                  <a:srgbClr val="5F6368"/>
                </a:solidFill>
                <a:latin typeface="Open Sans"/>
                <a:ea typeface="Open Sans"/>
                <a:cs typeface="Open Sans"/>
                <a:sym typeface="Open Sans"/>
              </a:rPr>
              <a:t>Insert a few sentences summarizing the next steps you would take with this project and why. Feel free to organize next steps in a bullet point list. </a:t>
            </a:r>
            <a:endParaRPr>
              <a:solidFill>
                <a:srgbClr val="5F6368"/>
              </a:solidFill>
              <a:latin typeface="Open Sans"/>
              <a:ea typeface="Open Sans"/>
              <a:cs typeface="Open Sans"/>
              <a:sym typeface="Open Sans"/>
            </a:endParaRPr>
          </a:p>
        </p:txBody>
      </p:sp>
      <p:sp>
        <p:nvSpPr>
          <p:cNvPr id="472" name="Google Shape;472;p76"/>
          <p:cNvSpPr/>
          <p:nvPr/>
        </p:nvSpPr>
        <p:spPr>
          <a:xfrm>
            <a:off x="517675" y="1832019"/>
            <a:ext cx="7938900" cy="2510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76"/>
          <p:cNvSpPr txBox="1"/>
          <p:nvPr/>
        </p:nvSpPr>
        <p:spPr>
          <a:xfrm>
            <a:off x="919075" y="2461800"/>
            <a:ext cx="7136100" cy="1285200"/>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Terima kasih atas waktu Anda melihat hasil karya saya di aplikasi Keda Kopi! Jika Anda ingin</a:t>
            </a:r>
            <a:endParaRPr sz="1200">
              <a:solidFill>
                <a:srgbClr val="5F6368"/>
              </a:solidFill>
              <a:latin typeface="Open Sans"/>
              <a:ea typeface="Open Sans"/>
              <a:cs typeface="Open Sans"/>
              <a:sym typeface="Open Sans"/>
            </a:endParaRPr>
          </a:p>
          <a:p>
            <a:pPr marL="0" lvl="0" indent="0" algn="ctr" rtl="0">
              <a:lnSpc>
                <a:spcPct val="115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lihat lebih lanjut atau hubungi, informasi kontak saya disediakan di bawah ini.</a:t>
            </a:r>
            <a:endParaRPr sz="1200">
              <a:solidFill>
                <a:srgbClr val="5F6368"/>
              </a:solidFill>
              <a:latin typeface="Open Sans"/>
              <a:ea typeface="Open Sans"/>
              <a:cs typeface="Open Sans"/>
              <a:sym typeface="Open Sans"/>
            </a:endParaRPr>
          </a:p>
          <a:p>
            <a:pPr marL="0" lvl="0" indent="0" algn="ctr" rtl="0">
              <a:lnSpc>
                <a:spcPct val="115000"/>
              </a:lnSpc>
              <a:spcBef>
                <a:spcPts val="0"/>
              </a:spcBef>
              <a:spcAft>
                <a:spcPts val="0"/>
              </a:spcAft>
              <a:buClr>
                <a:schemeClr val="dk1"/>
              </a:buClr>
              <a:buSzPts val="1100"/>
              <a:buFont typeface="Arial"/>
              <a:buNone/>
            </a:pPr>
            <a:br>
              <a:rPr lang="en" sz="1200">
                <a:solidFill>
                  <a:srgbClr val="5F6368"/>
                </a:solidFill>
                <a:latin typeface="Open Sans"/>
                <a:ea typeface="Open Sans"/>
                <a:cs typeface="Open Sans"/>
                <a:sym typeface="Open Sans"/>
              </a:rPr>
            </a:br>
            <a:r>
              <a:rPr lang="en">
                <a:solidFill>
                  <a:srgbClr val="5F6368"/>
                </a:solidFill>
                <a:latin typeface="Open Sans"/>
                <a:ea typeface="Open Sans"/>
                <a:cs typeface="Open Sans"/>
                <a:sym typeface="Open Sans"/>
              </a:rPr>
              <a:t>Email: </a:t>
            </a:r>
            <a:r>
              <a:rPr lang="en" u="sng">
                <a:solidFill>
                  <a:schemeClr val="accent1"/>
                </a:solidFill>
                <a:latin typeface="Open Sans"/>
                <a:ea typeface="Open Sans"/>
                <a:cs typeface="Open Sans"/>
                <a:sym typeface="Open Sans"/>
              </a:rPr>
              <a:t>faizin.arief@email.com</a:t>
            </a:r>
            <a:endParaRPr u="sng">
              <a:solidFill>
                <a:schemeClr val="accent1"/>
              </a:solidFill>
              <a:latin typeface="Open Sans"/>
              <a:ea typeface="Open Sans"/>
              <a:cs typeface="Open Sans"/>
              <a:sym typeface="Open Sans"/>
            </a:endParaRPr>
          </a:p>
          <a:p>
            <a:pPr marL="0" lvl="0" indent="0" algn="ctr" rtl="0">
              <a:lnSpc>
                <a:spcPct val="115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Website:</a:t>
            </a:r>
            <a:r>
              <a:rPr lang="en">
                <a:solidFill>
                  <a:srgbClr val="0000FF"/>
                </a:solidFill>
                <a:latin typeface="Open Sans"/>
                <a:ea typeface="Open Sans"/>
                <a:cs typeface="Open Sans"/>
                <a:sym typeface="Open Sans"/>
              </a:rPr>
              <a:t> </a:t>
            </a:r>
            <a:r>
              <a:rPr lang="en" u="sng">
                <a:solidFill>
                  <a:schemeClr val="accent1"/>
                </a:solidFill>
                <a:latin typeface="Open Sans"/>
                <a:ea typeface="Open Sans"/>
                <a:cs typeface="Open Sans"/>
                <a:sym typeface="Open Sans"/>
              </a:rPr>
              <a:t>arifaizin.medium.com</a:t>
            </a:r>
            <a:endParaRPr sz="1200">
              <a:solidFill>
                <a:srgbClr val="5F6368"/>
              </a:solidFill>
              <a:latin typeface="Open Sans"/>
              <a:ea typeface="Open Sans"/>
              <a:cs typeface="Open Sans"/>
              <a:sym typeface="Open Sans"/>
            </a:endParaRPr>
          </a:p>
        </p:txBody>
      </p:sp>
      <p:sp>
        <p:nvSpPr>
          <p:cNvPr id="474" name="Google Shape;474;p76"/>
          <p:cNvSpPr/>
          <p:nvPr/>
        </p:nvSpPr>
        <p:spPr>
          <a:xfrm>
            <a:off x="4230475" y="1602212"/>
            <a:ext cx="513300" cy="513300"/>
          </a:xfrm>
          <a:prstGeom prst="ellipse">
            <a:avLst/>
          </a:prstGeom>
          <a:solidFill>
            <a:srgbClr val="11C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76"/>
          <p:cNvSpPr/>
          <p:nvPr/>
        </p:nvSpPr>
        <p:spPr>
          <a:xfrm>
            <a:off x="4361825" y="1734124"/>
            <a:ext cx="250599" cy="249449"/>
          </a:xfrm>
          <a:custGeom>
            <a:avLst/>
            <a:gdLst/>
            <a:ahLst/>
            <a:cxnLst/>
            <a:rect l="l" t="t" r="r" b="b"/>
            <a:pathLst>
              <a:path w="964" h="962" extrusionOk="0">
                <a:moveTo>
                  <a:pt x="774" y="400"/>
                </a:moveTo>
                <a:lnTo>
                  <a:pt x="562" y="189"/>
                </a:lnTo>
                <a:lnTo>
                  <a:pt x="0" y="749"/>
                </a:lnTo>
                <a:lnTo>
                  <a:pt x="0" y="961"/>
                </a:lnTo>
                <a:lnTo>
                  <a:pt x="212" y="961"/>
                </a:lnTo>
                <a:lnTo>
                  <a:pt x="774" y="400"/>
                </a:lnTo>
                <a:close/>
                <a:moveTo>
                  <a:pt x="940" y="234"/>
                </a:moveTo>
                <a:cubicBezTo>
                  <a:pt x="963" y="211"/>
                  <a:pt x="963" y="177"/>
                  <a:pt x="940" y="155"/>
                </a:cubicBezTo>
                <a:lnTo>
                  <a:pt x="807" y="22"/>
                </a:lnTo>
                <a:cubicBezTo>
                  <a:pt x="785" y="0"/>
                  <a:pt x="751" y="0"/>
                  <a:pt x="728" y="22"/>
                </a:cubicBezTo>
                <a:lnTo>
                  <a:pt x="618" y="132"/>
                </a:lnTo>
                <a:lnTo>
                  <a:pt x="830" y="344"/>
                </a:lnTo>
                <a:lnTo>
                  <a:pt x="940" y="2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D3E50"/>
        </a:solidFill>
        <a:effectLst/>
      </p:bgPr>
    </p:bg>
    <p:spTree>
      <p:nvGrpSpPr>
        <p:cNvPr id="1" name="Shape 479"/>
        <p:cNvGrpSpPr/>
        <p:nvPr/>
      </p:nvGrpSpPr>
      <p:grpSpPr>
        <a:xfrm>
          <a:off x="0" y="0"/>
          <a:ext cx="0" cy="0"/>
          <a:chOff x="0" y="0"/>
          <a:chExt cx="0" cy="0"/>
        </a:xfrm>
      </p:grpSpPr>
      <p:sp>
        <p:nvSpPr>
          <p:cNvPr id="480" name="Google Shape;480;p77"/>
          <p:cNvSpPr txBox="1"/>
          <p:nvPr/>
        </p:nvSpPr>
        <p:spPr>
          <a:xfrm>
            <a:off x="2106450" y="2202300"/>
            <a:ext cx="49311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FFFFFF"/>
                </a:solidFill>
                <a:latin typeface="Open Sans"/>
                <a:ea typeface="Open Sans"/>
                <a:cs typeface="Open Sans"/>
                <a:sym typeface="Open Sans"/>
              </a:rPr>
              <a:t>Terima Kasih!</a:t>
            </a:r>
            <a:endParaRPr sz="3600">
              <a:solidFill>
                <a:srgbClr val="FFFFFF"/>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44"/>
          <p:cNvSpPr txBox="1"/>
          <p:nvPr/>
        </p:nvSpPr>
        <p:spPr>
          <a:xfrm>
            <a:off x="517675" y="2237975"/>
            <a:ext cx="3446100" cy="9696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a:solidFill>
                  <a:srgbClr val="2D3E50"/>
                </a:solidFill>
                <a:latin typeface="Open Sans SemiBold"/>
                <a:ea typeface="Open Sans SemiBold"/>
                <a:cs typeface="Open Sans SemiBold"/>
                <a:sym typeface="Open Sans SemiBold"/>
              </a:rPr>
              <a:t>Posisi: </a:t>
            </a:r>
            <a:endParaRPr>
              <a:solidFill>
                <a:srgbClr val="2D3E50"/>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sz="1200">
                <a:solidFill>
                  <a:srgbClr val="5F6368"/>
                </a:solidFill>
                <a:latin typeface="Open Sans"/>
                <a:ea typeface="Open Sans"/>
                <a:cs typeface="Open Sans"/>
                <a:sym typeface="Open Sans"/>
              </a:rPr>
              <a:t>UX designer yang mendesain aplikasi mulai dari home sampai history.</a:t>
            </a:r>
            <a:endParaRPr sz="1200" b="1">
              <a:solidFill>
                <a:srgbClr val="4285F4"/>
              </a:solidFill>
              <a:latin typeface="Open Sans"/>
              <a:ea typeface="Open Sans"/>
              <a:cs typeface="Open Sans"/>
              <a:sym typeface="Open Sans"/>
            </a:endParaRPr>
          </a:p>
        </p:txBody>
      </p:sp>
      <p:sp>
        <p:nvSpPr>
          <p:cNvPr id="176" name="Google Shape;176;p44"/>
          <p:cNvSpPr txBox="1"/>
          <p:nvPr/>
        </p:nvSpPr>
        <p:spPr>
          <a:xfrm>
            <a:off x="517675" y="4481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Ringkasan Project </a:t>
            </a:r>
            <a:endParaRPr sz="2400">
              <a:solidFill>
                <a:srgbClr val="5F6368"/>
              </a:solidFill>
              <a:latin typeface="Open Sans"/>
              <a:ea typeface="Open Sans"/>
              <a:cs typeface="Open Sans"/>
              <a:sym typeface="Open Sans"/>
            </a:endParaRPr>
          </a:p>
        </p:txBody>
      </p:sp>
      <p:sp>
        <p:nvSpPr>
          <p:cNvPr id="177" name="Google Shape;177;p44"/>
          <p:cNvSpPr/>
          <p:nvPr/>
        </p:nvSpPr>
        <p:spPr>
          <a:xfrm>
            <a:off x="517675" y="1534000"/>
            <a:ext cx="513300" cy="513300"/>
          </a:xfrm>
          <a:prstGeom prst="ellipse">
            <a:avLst/>
          </a:prstGeom>
          <a:solidFill>
            <a:srgbClr val="2D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3E50"/>
              </a:solidFill>
            </a:endParaRPr>
          </a:p>
        </p:txBody>
      </p:sp>
      <p:sp>
        <p:nvSpPr>
          <p:cNvPr id="178" name="Google Shape;178;p44"/>
          <p:cNvSpPr txBox="1"/>
          <p:nvPr/>
        </p:nvSpPr>
        <p:spPr>
          <a:xfrm>
            <a:off x="4572000" y="2237975"/>
            <a:ext cx="3446100" cy="9696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a:solidFill>
                  <a:srgbClr val="2D3E50"/>
                </a:solidFill>
                <a:latin typeface="Open Sans SemiBold"/>
                <a:ea typeface="Open Sans SemiBold"/>
                <a:cs typeface="Open Sans SemiBold"/>
                <a:sym typeface="Open Sans SemiBold"/>
              </a:rPr>
              <a:t>Tanggung Jawab: </a:t>
            </a:r>
            <a:endParaRPr>
              <a:solidFill>
                <a:srgbClr val="2D3E50"/>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sz="1200">
                <a:solidFill>
                  <a:srgbClr val="5F6368"/>
                </a:solidFill>
                <a:latin typeface="Open Sans"/>
                <a:ea typeface="Open Sans"/>
                <a:cs typeface="Open Sans"/>
                <a:sym typeface="Open Sans"/>
              </a:rPr>
              <a:t>User research, membuat wireframe, membuat prototyping, dan melakukan Usability Study.</a:t>
            </a:r>
            <a:endParaRPr sz="1200" b="1">
              <a:solidFill>
                <a:srgbClr val="4285F4"/>
              </a:solidFill>
              <a:latin typeface="Open Sans"/>
              <a:ea typeface="Open Sans"/>
              <a:cs typeface="Open Sans"/>
              <a:sym typeface="Open Sans"/>
            </a:endParaRPr>
          </a:p>
        </p:txBody>
      </p:sp>
      <p:sp>
        <p:nvSpPr>
          <p:cNvPr id="179" name="Google Shape;179;p44"/>
          <p:cNvSpPr/>
          <p:nvPr/>
        </p:nvSpPr>
        <p:spPr>
          <a:xfrm>
            <a:off x="4572000" y="1534000"/>
            <a:ext cx="513300" cy="513300"/>
          </a:xfrm>
          <a:prstGeom prst="ellipse">
            <a:avLst/>
          </a:prstGeom>
          <a:solidFill>
            <a:srgbClr val="2D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3E50"/>
              </a:solidFill>
            </a:endParaRPr>
          </a:p>
        </p:txBody>
      </p:sp>
      <p:sp>
        <p:nvSpPr>
          <p:cNvPr id="180" name="Google Shape;180;p44"/>
          <p:cNvSpPr/>
          <p:nvPr/>
        </p:nvSpPr>
        <p:spPr>
          <a:xfrm>
            <a:off x="645441" y="1662440"/>
            <a:ext cx="257757" cy="256421"/>
          </a:xfrm>
          <a:custGeom>
            <a:avLst/>
            <a:gdLst/>
            <a:ahLst/>
            <a:cxnLst/>
            <a:rect l="l" t="t" r="r" b="b"/>
            <a:pathLst>
              <a:path w="851" h="847" extrusionOk="0">
                <a:moveTo>
                  <a:pt x="423" y="423"/>
                </a:moveTo>
                <a:cubicBezTo>
                  <a:pt x="542" y="423"/>
                  <a:pt x="635" y="327"/>
                  <a:pt x="635" y="212"/>
                </a:cubicBezTo>
                <a:cubicBezTo>
                  <a:pt x="635" y="93"/>
                  <a:pt x="539" y="0"/>
                  <a:pt x="423" y="0"/>
                </a:cubicBezTo>
                <a:cubicBezTo>
                  <a:pt x="308" y="0"/>
                  <a:pt x="212" y="96"/>
                  <a:pt x="212" y="212"/>
                </a:cubicBezTo>
                <a:cubicBezTo>
                  <a:pt x="209" y="327"/>
                  <a:pt x="305" y="423"/>
                  <a:pt x="423" y="423"/>
                </a:cubicBezTo>
                <a:close/>
                <a:moveTo>
                  <a:pt x="423" y="528"/>
                </a:moveTo>
                <a:cubicBezTo>
                  <a:pt x="282" y="528"/>
                  <a:pt x="0" y="598"/>
                  <a:pt x="0" y="738"/>
                </a:cubicBezTo>
                <a:lnTo>
                  <a:pt x="0" y="846"/>
                </a:lnTo>
                <a:lnTo>
                  <a:pt x="850" y="846"/>
                </a:lnTo>
                <a:lnTo>
                  <a:pt x="850" y="738"/>
                </a:lnTo>
                <a:cubicBezTo>
                  <a:pt x="847" y="601"/>
                  <a:pt x="564" y="528"/>
                  <a:pt x="423" y="52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81" name="Google Shape;181;p44"/>
          <p:cNvSpPr/>
          <p:nvPr/>
        </p:nvSpPr>
        <p:spPr>
          <a:xfrm>
            <a:off x="4685687" y="1710781"/>
            <a:ext cx="285935" cy="159748"/>
          </a:xfrm>
          <a:custGeom>
            <a:avLst/>
            <a:gdLst/>
            <a:ahLst/>
            <a:cxnLst/>
            <a:rect l="l" t="t" r="r" b="b"/>
            <a:pathLst>
              <a:path w="941" h="526" extrusionOk="0">
                <a:moveTo>
                  <a:pt x="0" y="316"/>
                </a:moveTo>
                <a:lnTo>
                  <a:pt x="105" y="316"/>
                </a:lnTo>
                <a:lnTo>
                  <a:pt x="105" y="212"/>
                </a:lnTo>
                <a:lnTo>
                  <a:pt x="0" y="212"/>
                </a:lnTo>
                <a:lnTo>
                  <a:pt x="0" y="316"/>
                </a:lnTo>
                <a:close/>
                <a:moveTo>
                  <a:pt x="0" y="525"/>
                </a:moveTo>
                <a:lnTo>
                  <a:pt x="105" y="525"/>
                </a:lnTo>
                <a:lnTo>
                  <a:pt x="105" y="421"/>
                </a:lnTo>
                <a:lnTo>
                  <a:pt x="0" y="421"/>
                </a:lnTo>
                <a:lnTo>
                  <a:pt x="0" y="525"/>
                </a:lnTo>
                <a:close/>
                <a:moveTo>
                  <a:pt x="0" y="105"/>
                </a:moveTo>
                <a:lnTo>
                  <a:pt x="105" y="105"/>
                </a:lnTo>
                <a:lnTo>
                  <a:pt x="105" y="0"/>
                </a:lnTo>
                <a:lnTo>
                  <a:pt x="0" y="0"/>
                </a:lnTo>
                <a:lnTo>
                  <a:pt x="0" y="105"/>
                </a:lnTo>
                <a:close/>
                <a:moveTo>
                  <a:pt x="209" y="316"/>
                </a:moveTo>
                <a:lnTo>
                  <a:pt x="940" y="316"/>
                </a:lnTo>
                <a:lnTo>
                  <a:pt x="940" y="212"/>
                </a:lnTo>
                <a:lnTo>
                  <a:pt x="209" y="212"/>
                </a:lnTo>
                <a:lnTo>
                  <a:pt x="209" y="316"/>
                </a:lnTo>
                <a:close/>
                <a:moveTo>
                  <a:pt x="209" y="525"/>
                </a:moveTo>
                <a:lnTo>
                  <a:pt x="940" y="525"/>
                </a:lnTo>
                <a:lnTo>
                  <a:pt x="940" y="421"/>
                </a:lnTo>
                <a:lnTo>
                  <a:pt x="209" y="421"/>
                </a:lnTo>
                <a:lnTo>
                  <a:pt x="209" y="525"/>
                </a:lnTo>
                <a:close/>
                <a:moveTo>
                  <a:pt x="209" y="0"/>
                </a:moveTo>
                <a:lnTo>
                  <a:pt x="209" y="105"/>
                </a:lnTo>
                <a:lnTo>
                  <a:pt x="940" y="105"/>
                </a:lnTo>
                <a:lnTo>
                  <a:pt x="940" y="0"/>
                </a:lnTo>
                <a:lnTo>
                  <a:pt x="209"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3F5E"/>
        </a:solidFill>
        <a:effectLst/>
      </p:bgPr>
    </p:bg>
    <p:spTree>
      <p:nvGrpSpPr>
        <p:cNvPr id="1" name="Shape 185"/>
        <p:cNvGrpSpPr/>
        <p:nvPr/>
      </p:nvGrpSpPr>
      <p:grpSpPr>
        <a:xfrm>
          <a:off x="0" y="0"/>
          <a:ext cx="0" cy="0"/>
          <a:chOff x="0" y="0"/>
          <a:chExt cx="0" cy="0"/>
        </a:xfrm>
      </p:grpSpPr>
      <p:sp>
        <p:nvSpPr>
          <p:cNvPr id="186" name="Google Shape;186;p45"/>
          <p:cNvSpPr txBox="1"/>
          <p:nvPr/>
        </p:nvSpPr>
        <p:spPr>
          <a:xfrm>
            <a:off x="-460025" y="2082300"/>
            <a:ext cx="3704400" cy="1403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Empathize, </a:t>
            </a:r>
            <a:br>
              <a:rPr lang="en" sz="2400">
                <a:solidFill>
                  <a:srgbClr val="FFFFFF"/>
                </a:solidFill>
                <a:latin typeface="Open Sans"/>
                <a:ea typeface="Open Sans"/>
                <a:cs typeface="Open Sans"/>
                <a:sym typeface="Open Sans"/>
              </a:rPr>
            </a:br>
            <a:r>
              <a:rPr lang="en" sz="2400">
                <a:solidFill>
                  <a:srgbClr val="FFFFFF"/>
                </a:solidFill>
                <a:latin typeface="Open Sans"/>
                <a:ea typeface="Open Sans"/>
                <a:cs typeface="Open Sans"/>
                <a:sym typeface="Open Sans"/>
              </a:rPr>
              <a:t>Define, </a:t>
            </a:r>
            <a:br>
              <a:rPr lang="en" sz="2400">
                <a:solidFill>
                  <a:srgbClr val="FFFFFF"/>
                </a:solidFill>
                <a:latin typeface="Open Sans"/>
                <a:ea typeface="Open Sans"/>
                <a:cs typeface="Open Sans"/>
                <a:sym typeface="Open Sans"/>
              </a:rPr>
            </a:br>
            <a:r>
              <a:rPr lang="en" sz="2400">
                <a:solidFill>
                  <a:srgbClr val="FFFFFF"/>
                </a:solidFill>
                <a:latin typeface="Open Sans"/>
                <a:ea typeface="Open Sans"/>
                <a:cs typeface="Open Sans"/>
                <a:sym typeface="Open Sans"/>
              </a:rPr>
              <a:t>&amp; Ideate</a:t>
            </a:r>
            <a:endParaRPr sz="2400">
              <a:solidFill>
                <a:srgbClr val="FFFFFF"/>
              </a:solidFill>
              <a:latin typeface="Open Sans"/>
              <a:ea typeface="Open Sans"/>
              <a:cs typeface="Open Sans"/>
              <a:sym typeface="Open Sans"/>
            </a:endParaRPr>
          </a:p>
        </p:txBody>
      </p:sp>
      <p:sp>
        <p:nvSpPr>
          <p:cNvPr id="187" name="Google Shape;187;p45"/>
          <p:cNvSpPr txBox="1"/>
          <p:nvPr/>
        </p:nvSpPr>
        <p:spPr>
          <a:xfrm>
            <a:off x="3712425" y="1886850"/>
            <a:ext cx="3946500" cy="16932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research</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persona</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Problem statement</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journey map</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Brainstorming</a:t>
            </a:r>
            <a:endParaRPr>
              <a:solidFill>
                <a:srgbClr val="FFFFFF"/>
              </a:solidFill>
              <a:latin typeface="Open Sans"/>
              <a:ea typeface="Open Sans"/>
              <a:cs typeface="Open Sans"/>
              <a:sym typeface="Open Sans"/>
            </a:endParaRPr>
          </a:p>
        </p:txBody>
      </p:sp>
      <p:cxnSp>
        <p:nvCxnSpPr>
          <p:cNvPr id="188" name="Google Shape;188;p45"/>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46"/>
          <p:cNvSpPr/>
          <p:nvPr/>
        </p:nvSpPr>
        <p:spPr>
          <a:xfrm>
            <a:off x="517675" y="1832019"/>
            <a:ext cx="7938900" cy="2510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6"/>
          <p:cNvSpPr txBox="1"/>
          <p:nvPr/>
        </p:nvSpPr>
        <p:spPr>
          <a:xfrm>
            <a:off x="517675" y="4481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Ringkasan User Research</a:t>
            </a:r>
            <a:endParaRPr sz="2400">
              <a:solidFill>
                <a:srgbClr val="5F6368"/>
              </a:solidFill>
              <a:latin typeface="Open Sans"/>
              <a:ea typeface="Open Sans"/>
              <a:cs typeface="Open Sans"/>
              <a:sym typeface="Open Sans"/>
            </a:endParaRPr>
          </a:p>
        </p:txBody>
      </p:sp>
      <p:sp>
        <p:nvSpPr>
          <p:cNvPr id="195" name="Google Shape;195;p46"/>
          <p:cNvSpPr txBox="1"/>
          <p:nvPr/>
        </p:nvSpPr>
        <p:spPr>
          <a:xfrm>
            <a:off x="919075" y="2461800"/>
            <a:ext cx="7136100" cy="1856400"/>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 sz="1200">
                <a:solidFill>
                  <a:srgbClr val="5F6368"/>
                </a:solidFill>
                <a:latin typeface="Open Sans"/>
                <a:ea typeface="Open Sans"/>
                <a:cs typeface="Open Sans"/>
                <a:sym typeface="Open Sans"/>
              </a:rPr>
              <a:t>Saya telah melakukan survei terhadap pecinta kopi untuk mengetahui kebiasaan, kebutuhan, dan masalah mereka saat memesan kopi secara online. Berdasarkan hasil survey, sebagian besar menggunakan aplikasi pemesanan umum yang tidak khusus untuk pemesanan kopi. Hal ini dikarenakan aplikasi tersebut memiliki promo atau diskon yang lebih menarik. Namun, karena ini adalah aplikasi umum, kustomisasi tidak terlalu spesifik, seperti kadar kopi, ukuran gula, dan jumlah es.</a:t>
            </a:r>
            <a:endParaRPr sz="1200">
              <a:solidFill>
                <a:srgbClr val="5F6368"/>
              </a:solidFill>
              <a:latin typeface="Open Sans"/>
              <a:ea typeface="Open Sans"/>
              <a:cs typeface="Open Sans"/>
              <a:sym typeface="Open Sans"/>
            </a:endParaRPr>
          </a:p>
          <a:p>
            <a:pPr marL="0" lvl="0" indent="0" algn="ctr" rtl="0">
              <a:lnSpc>
                <a:spcPct val="115000"/>
              </a:lnSpc>
              <a:spcBef>
                <a:spcPts val="0"/>
              </a:spcBef>
              <a:spcAft>
                <a:spcPts val="0"/>
              </a:spcAft>
              <a:buNone/>
            </a:pPr>
            <a:endParaRPr sz="1200">
              <a:solidFill>
                <a:srgbClr val="5F6368"/>
              </a:solidFill>
              <a:latin typeface="Open Sans"/>
              <a:ea typeface="Open Sans"/>
              <a:cs typeface="Open Sans"/>
              <a:sym typeface="Open Sans"/>
            </a:endParaRPr>
          </a:p>
          <a:p>
            <a:pPr marL="0" lvl="0" indent="0" algn="ctr" rtl="0">
              <a:lnSpc>
                <a:spcPct val="115000"/>
              </a:lnSpc>
              <a:spcBef>
                <a:spcPts val="0"/>
              </a:spcBef>
              <a:spcAft>
                <a:spcPts val="0"/>
              </a:spcAft>
              <a:buNone/>
            </a:pPr>
            <a:r>
              <a:rPr lang="en" sz="1200" u="sng">
                <a:solidFill>
                  <a:schemeClr val="hlink"/>
                </a:solidFill>
                <a:latin typeface="Open Sans"/>
                <a:ea typeface="Open Sans"/>
                <a:cs typeface="Open Sans"/>
                <a:sym typeface="Open Sans"/>
                <a:hlinkClick r:id="rId3"/>
              </a:rPr>
              <a:t>Detail Hasil Survey</a:t>
            </a:r>
            <a:endParaRPr sz="1200">
              <a:solidFill>
                <a:srgbClr val="5F6368"/>
              </a:solidFill>
              <a:latin typeface="Open Sans"/>
              <a:ea typeface="Open Sans"/>
              <a:cs typeface="Open Sans"/>
              <a:sym typeface="Open Sans"/>
            </a:endParaRPr>
          </a:p>
        </p:txBody>
      </p:sp>
      <p:sp>
        <p:nvSpPr>
          <p:cNvPr id="196" name="Google Shape;196;p46"/>
          <p:cNvSpPr/>
          <p:nvPr/>
        </p:nvSpPr>
        <p:spPr>
          <a:xfrm>
            <a:off x="4230475" y="1602212"/>
            <a:ext cx="513300" cy="513300"/>
          </a:xfrm>
          <a:prstGeom prst="ellipse">
            <a:avLst/>
          </a:prstGeom>
          <a:solidFill>
            <a:srgbClr val="F43F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6"/>
          <p:cNvSpPr/>
          <p:nvPr/>
        </p:nvSpPr>
        <p:spPr>
          <a:xfrm>
            <a:off x="4373201" y="1744926"/>
            <a:ext cx="227849" cy="227849"/>
          </a:xfrm>
          <a:custGeom>
            <a:avLst/>
            <a:gdLst/>
            <a:ahLst/>
            <a:cxnLst/>
            <a:rect l="l" t="t" r="r" b="b"/>
            <a:pathLst>
              <a:path w="940" h="941" extrusionOk="0">
                <a:moveTo>
                  <a:pt x="835" y="0"/>
                </a:moveTo>
                <a:lnTo>
                  <a:pt x="104" y="0"/>
                </a:lnTo>
                <a:cubicBezTo>
                  <a:pt x="47" y="0"/>
                  <a:pt x="0" y="48"/>
                  <a:pt x="0" y="105"/>
                </a:cubicBezTo>
                <a:lnTo>
                  <a:pt x="0" y="835"/>
                </a:lnTo>
                <a:cubicBezTo>
                  <a:pt x="0" y="892"/>
                  <a:pt x="47" y="940"/>
                  <a:pt x="104" y="940"/>
                </a:cubicBezTo>
                <a:lnTo>
                  <a:pt x="835" y="940"/>
                </a:lnTo>
                <a:cubicBezTo>
                  <a:pt x="891" y="940"/>
                  <a:pt x="939" y="892"/>
                  <a:pt x="939" y="835"/>
                </a:cubicBezTo>
                <a:lnTo>
                  <a:pt x="939" y="105"/>
                </a:lnTo>
                <a:cubicBezTo>
                  <a:pt x="939" y="48"/>
                  <a:pt x="891" y="0"/>
                  <a:pt x="835" y="0"/>
                </a:cubicBezTo>
                <a:close/>
                <a:moveTo>
                  <a:pt x="313" y="734"/>
                </a:moveTo>
                <a:lnTo>
                  <a:pt x="208" y="734"/>
                </a:lnTo>
                <a:lnTo>
                  <a:pt x="208" y="367"/>
                </a:lnTo>
                <a:lnTo>
                  <a:pt x="313" y="367"/>
                </a:lnTo>
                <a:lnTo>
                  <a:pt x="313" y="734"/>
                </a:lnTo>
                <a:close/>
                <a:moveTo>
                  <a:pt x="522" y="734"/>
                </a:moveTo>
                <a:lnTo>
                  <a:pt x="417" y="734"/>
                </a:lnTo>
                <a:lnTo>
                  <a:pt x="417" y="212"/>
                </a:lnTo>
                <a:lnTo>
                  <a:pt x="522" y="212"/>
                </a:lnTo>
                <a:lnTo>
                  <a:pt x="522" y="734"/>
                </a:lnTo>
                <a:close/>
                <a:moveTo>
                  <a:pt x="730" y="734"/>
                </a:moveTo>
                <a:lnTo>
                  <a:pt x="626" y="734"/>
                </a:lnTo>
                <a:lnTo>
                  <a:pt x="626" y="525"/>
                </a:lnTo>
                <a:lnTo>
                  <a:pt x="730" y="525"/>
                </a:lnTo>
                <a:lnTo>
                  <a:pt x="730" y="7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47"/>
          <p:cNvSpPr txBox="1"/>
          <p:nvPr/>
        </p:nvSpPr>
        <p:spPr>
          <a:xfrm>
            <a:off x="517675" y="4481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research: pain points</a:t>
            </a:r>
            <a:endParaRPr sz="2400">
              <a:solidFill>
                <a:srgbClr val="5F6368"/>
              </a:solidFill>
              <a:latin typeface="Open Sans"/>
              <a:ea typeface="Open Sans"/>
              <a:cs typeface="Open Sans"/>
              <a:sym typeface="Open Sans"/>
            </a:endParaRPr>
          </a:p>
        </p:txBody>
      </p:sp>
      <p:sp>
        <p:nvSpPr>
          <p:cNvPr id="203" name="Google Shape;203;p47"/>
          <p:cNvSpPr txBox="1"/>
          <p:nvPr/>
        </p:nvSpPr>
        <p:spPr>
          <a:xfrm>
            <a:off x="441463" y="2008850"/>
            <a:ext cx="1872600" cy="4002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a:solidFill>
                  <a:srgbClr val="F43F5E"/>
                </a:solidFill>
                <a:latin typeface="Open Sans SemiBold"/>
                <a:ea typeface="Open Sans SemiBold"/>
                <a:cs typeface="Open Sans SemiBold"/>
                <a:sym typeface="Open Sans SemiBold"/>
              </a:rPr>
              <a:t>Kustomisasi</a:t>
            </a:r>
            <a:endParaRPr>
              <a:solidFill>
                <a:srgbClr val="F43F5E"/>
              </a:solidFill>
              <a:latin typeface="Open Sans SemiBold"/>
              <a:ea typeface="Open Sans SemiBold"/>
              <a:cs typeface="Open Sans SemiBold"/>
              <a:sym typeface="Open Sans SemiBold"/>
            </a:endParaRPr>
          </a:p>
        </p:txBody>
      </p:sp>
      <p:sp>
        <p:nvSpPr>
          <p:cNvPr id="204" name="Google Shape;204;p47"/>
          <p:cNvSpPr txBox="1"/>
          <p:nvPr/>
        </p:nvSpPr>
        <p:spPr>
          <a:xfrm>
            <a:off x="441475" y="2522475"/>
            <a:ext cx="1872600" cy="1006500"/>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 sz="1200">
                <a:solidFill>
                  <a:srgbClr val="5F6368"/>
                </a:solidFill>
                <a:latin typeface="Open Sans"/>
                <a:ea typeface="Open Sans"/>
                <a:cs typeface="Open Sans"/>
                <a:sym typeface="Open Sans"/>
              </a:rPr>
              <a:t>Kesusahan untuk kustomisasi, seperti level kopi, ukuran, gula, dan jumlah es.</a:t>
            </a:r>
            <a:endParaRPr sz="1200"/>
          </a:p>
        </p:txBody>
      </p:sp>
      <p:sp>
        <p:nvSpPr>
          <p:cNvPr id="205" name="Google Shape;205;p47"/>
          <p:cNvSpPr txBox="1"/>
          <p:nvPr/>
        </p:nvSpPr>
        <p:spPr>
          <a:xfrm>
            <a:off x="2582713" y="2008850"/>
            <a:ext cx="1872600" cy="4002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a:solidFill>
                  <a:srgbClr val="F43F5E"/>
                </a:solidFill>
                <a:latin typeface="Open Sans SemiBold"/>
                <a:ea typeface="Open Sans SemiBold"/>
                <a:cs typeface="Open Sans SemiBold"/>
                <a:sym typeface="Open Sans SemiBold"/>
              </a:rPr>
              <a:t>Promo</a:t>
            </a:r>
            <a:endParaRPr>
              <a:solidFill>
                <a:srgbClr val="F43F5E"/>
              </a:solidFill>
              <a:latin typeface="Open Sans SemiBold"/>
              <a:ea typeface="Open Sans SemiBold"/>
              <a:cs typeface="Open Sans SemiBold"/>
              <a:sym typeface="Open Sans SemiBold"/>
            </a:endParaRPr>
          </a:p>
        </p:txBody>
      </p:sp>
      <p:sp>
        <p:nvSpPr>
          <p:cNvPr id="206" name="Google Shape;206;p47"/>
          <p:cNvSpPr txBox="1"/>
          <p:nvPr/>
        </p:nvSpPr>
        <p:spPr>
          <a:xfrm>
            <a:off x="2582725" y="2522475"/>
            <a:ext cx="1872600" cy="1006500"/>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Sulit menemukan promo yang tersedia karena promo tidak mudah terlihat</a:t>
            </a:r>
            <a:endParaRPr sz="1200">
              <a:solidFill>
                <a:srgbClr val="5F6368"/>
              </a:solidFill>
              <a:latin typeface="Open Sans"/>
              <a:ea typeface="Open Sans"/>
              <a:cs typeface="Open Sans"/>
              <a:sym typeface="Open Sans"/>
            </a:endParaRPr>
          </a:p>
        </p:txBody>
      </p:sp>
      <p:sp>
        <p:nvSpPr>
          <p:cNvPr id="207" name="Google Shape;207;p47"/>
          <p:cNvSpPr txBox="1"/>
          <p:nvPr/>
        </p:nvSpPr>
        <p:spPr>
          <a:xfrm>
            <a:off x="4723969" y="2008850"/>
            <a:ext cx="1872600" cy="4002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a:solidFill>
                  <a:srgbClr val="F43F5E"/>
                </a:solidFill>
                <a:latin typeface="Open Sans SemiBold"/>
                <a:ea typeface="Open Sans SemiBold"/>
                <a:cs typeface="Open Sans SemiBold"/>
                <a:sym typeface="Open Sans SemiBold"/>
              </a:rPr>
              <a:t>Penamaan Menu</a:t>
            </a:r>
            <a:endParaRPr>
              <a:solidFill>
                <a:srgbClr val="F43F5E"/>
              </a:solidFill>
              <a:latin typeface="Open Sans SemiBold"/>
              <a:ea typeface="Open Sans SemiBold"/>
              <a:cs typeface="Open Sans SemiBold"/>
              <a:sym typeface="Open Sans SemiBold"/>
            </a:endParaRPr>
          </a:p>
        </p:txBody>
      </p:sp>
      <p:sp>
        <p:nvSpPr>
          <p:cNvPr id="208" name="Google Shape;208;p47"/>
          <p:cNvSpPr txBox="1"/>
          <p:nvPr/>
        </p:nvSpPr>
        <p:spPr>
          <a:xfrm>
            <a:off x="4723969" y="2522475"/>
            <a:ext cx="1872600" cy="794100"/>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 sz="1200">
                <a:solidFill>
                  <a:srgbClr val="5F6368"/>
                </a:solidFill>
                <a:latin typeface="Open Sans"/>
                <a:ea typeface="Open Sans"/>
                <a:cs typeface="Open Sans"/>
                <a:sym typeface="Open Sans"/>
              </a:rPr>
              <a:t>Susah mencari minuman panas karena namanya tidak jelas</a:t>
            </a:r>
            <a:endParaRPr sz="1200">
              <a:solidFill>
                <a:srgbClr val="5F6368"/>
              </a:solidFill>
              <a:latin typeface="Open Sans"/>
              <a:ea typeface="Open Sans"/>
              <a:cs typeface="Open Sans"/>
              <a:sym typeface="Open Sans"/>
            </a:endParaRPr>
          </a:p>
        </p:txBody>
      </p:sp>
      <p:sp>
        <p:nvSpPr>
          <p:cNvPr id="209" name="Google Shape;209;p47"/>
          <p:cNvSpPr txBox="1"/>
          <p:nvPr/>
        </p:nvSpPr>
        <p:spPr>
          <a:xfrm>
            <a:off x="6865219" y="2008850"/>
            <a:ext cx="1872600" cy="4002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a:solidFill>
                  <a:srgbClr val="F43F5E"/>
                </a:solidFill>
                <a:latin typeface="Open Sans SemiBold"/>
                <a:ea typeface="Open Sans SemiBold"/>
                <a:cs typeface="Open Sans SemiBold"/>
                <a:sym typeface="Open Sans SemiBold"/>
              </a:rPr>
              <a:t>Aksesibilitas</a:t>
            </a:r>
            <a:endParaRPr>
              <a:solidFill>
                <a:srgbClr val="F43F5E"/>
              </a:solidFill>
              <a:latin typeface="Open Sans SemiBold"/>
              <a:ea typeface="Open Sans SemiBold"/>
              <a:cs typeface="Open Sans SemiBold"/>
              <a:sym typeface="Open Sans SemiBold"/>
            </a:endParaRPr>
          </a:p>
        </p:txBody>
      </p:sp>
      <p:sp>
        <p:nvSpPr>
          <p:cNvPr id="210" name="Google Shape;210;p47"/>
          <p:cNvSpPr txBox="1"/>
          <p:nvPr/>
        </p:nvSpPr>
        <p:spPr>
          <a:xfrm>
            <a:off x="6865219" y="2522475"/>
            <a:ext cx="1872600" cy="794100"/>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Jarak antar tombol terlalu dekat</a:t>
            </a:r>
            <a:endParaRPr sz="1200">
              <a:solidFill>
                <a:schemeClr val="dk1"/>
              </a:solidFill>
            </a:endParaRPr>
          </a:p>
          <a:p>
            <a:pPr marL="0" lvl="0" indent="0" algn="ctr" rtl="0">
              <a:lnSpc>
                <a:spcPct val="115000"/>
              </a:lnSpc>
              <a:spcBef>
                <a:spcPts val="0"/>
              </a:spcBef>
              <a:spcAft>
                <a:spcPts val="0"/>
              </a:spcAft>
              <a:buNone/>
            </a:pPr>
            <a:endParaRPr sz="1200">
              <a:solidFill>
                <a:srgbClr val="5F6368"/>
              </a:solidFill>
              <a:latin typeface="Open Sans"/>
              <a:ea typeface="Open Sans"/>
              <a:cs typeface="Open Sans"/>
              <a:sym typeface="Open Sans"/>
            </a:endParaRPr>
          </a:p>
        </p:txBody>
      </p:sp>
      <p:sp>
        <p:nvSpPr>
          <p:cNvPr id="211" name="Google Shape;211;p47"/>
          <p:cNvSpPr/>
          <p:nvPr/>
        </p:nvSpPr>
        <p:spPr>
          <a:xfrm>
            <a:off x="1121125" y="1382121"/>
            <a:ext cx="513300" cy="513300"/>
          </a:xfrm>
          <a:prstGeom prst="ellipse">
            <a:avLst/>
          </a:prstGeom>
          <a:solidFill>
            <a:srgbClr val="F43F5E"/>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212" name="Google Shape;212;p47"/>
          <p:cNvSpPr/>
          <p:nvPr/>
        </p:nvSpPr>
        <p:spPr>
          <a:xfrm>
            <a:off x="3262375" y="1382121"/>
            <a:ext cx="513300" cy="513300"/>
          </a:xfrm>
          <a:prstGeom prst="ellipse">
            <a:avLst/>
          </a:prstGeom>
          <a:solidFill>
            <a:srgbClr val="F43F5E"/>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213" name="Google Shape;213;p47"/>
          <p:cNvSpPr/>
          <p:nvPr/>
        </p:nvSpPr>
        <p:spPr>
          <a:xfrm>
            <a:off x="5403625" y="1382121"/>
            <a:ext cx="513300" cy="513300"/>
          </a:xfrm>
          <a:prstGeom prst="ellipse">
            <a:avLst/>
          </a:prstGeom>
          <a:solidFill>
            <a:srgbClr val="F43F5E"/>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
        <p:nvSpPr>
          <p:cNvPr id="214" name="Google Shape;214;p47"/>
          <p:cNvSpPr/>
          <p:nvPr/>
        </p:nvSpPr>
        <p:spPr>
          <a:xfrm>
            <a:off x="7544875" y="1382121"/>
            <a:ext cx="513300" cy="513300"/>
          </a:xfrm>
          <a:prstGeom prst="ellipse">
            <a:avLst/>
          </a:prstGeom>
          <a:solidFill>
            <a:srgbClr val="F43F5E"/>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4</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48"/>
          <p:cNvSpPr txBox="1"/>
          <p:nvPr/>
        </p:nvSpPr>
        <p:spPr>
          <a:xfrm>
            <a:off x="517675" y="4481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Persona: </a:t>
            </a:r>
            <a:r>
              <a:rPr lang="en" sz="2400" b="1">
                <a:solidFill>
                  <a:srgbClr val="5F6368"/>
                </a:solidFill>
                <a:latin typeface="Open Sans"/>
                <a:ea typeface="Open Sans"/>
                <a:cs typeface="Open Sans"/>
                <a:sym typeface="Open Sans"/>
              </a:rPr>
              <a:t>Dico Wisesa</a:t>
            </a:r>
            <a:endParaRPr sz="2400" b="1">
              <a:solidFill>
                <a:srgbClr val="5F6368"/>
              </a:solidFill>
              <a:latin typeface="Open Sans"/>
              <a:ea typeface="Open Sans"/>
              <a:cs typeface="Open Sans"/>
              <a:sym typeface="Open Sans"/>
            </a:endParaRPr>
          </a:p>
        </p:txBody>
      </p:sp>
      <p:pic>
        <p:nvPicPr>
          <p:cNvPr id="220" name="Google Shape;220;p48"/>
          <p:cNvPicPr preferRelativeResize="0"/>
          <p:nvPr/>
        </p:nvPicPr>
        <p:blipFill>
          <a:blip r:embed="rId3">
            <a:alphaModFix/>
          </a:blip>
          <a:stretch>
            <a:fillRect/>
          </a:stretch>
        </p:blipFill>
        <p:spPr>
          <a:xfrm>
            <a:off x="1199939" y="1130375"/>
            <a:ext cx="6744126" cy="3832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49"/>
          <p:cNvSpPr txBox="1"/>
          <p:nvPr/>
        </p:nvSpPr>
        <p:spPr>
          <a:xfrm>
            <a:off x="517675" y="4481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Story: </a:t>
            </a:r>
            <a:r>
              <a:rPr lang="en" sz="2400" b="1">
                <a:solidFill>
                  <a:srgbClr val="5F6368"/>
                </a:solidFill>
                <a:latin typeface="Open Sans"/>
                <a:ea typeface="Open Sans"/>
                <a:cs typeface="Open Sans"/>
                <a:sym typeface="Open Sans"/>
              </a:rPr>
              <a:t>Dico Wisesa</a:t>
            </a:r>
            <a:endParaRPr sz="2400">
              <a:solidFill>
                <a:srgbClr val="5F6368"/>
              </a:solidFill>
              <a:latin typeface="Open Sans"/>
              <a:ea typeface="Open Sans"/>
              <a:cs typeface="Open Sans"/>
              <a:sym typeface="Open Sans"/>
            </a:endParaRPr>
          </a:p>
        </p:txBody>
      </p:sp>
      <p:pic>
        <p:nvPicPr>
          <p:cNvPr id="226" name="Google Shape;226;p49"/>
          <p:cNvPicPr preferRelativeResize="0"/>
          <p:nvPr/>
        </p:nvPicPr>
        <p:blipFill>
          <a:blip r:embed="rId3">
            <a:alphaModFix/>
          </a:blip>
          <a:stretch>
            <a:fillRect/>
          </a:stretch>
        </p:blipFill>
        <p:spPr>
          <a:xfrm>
            <a:off x="463825" y="1210750"/>
            <a:ext cx="8215824" cy="33311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884</Words>
  <Application>Microsoft Office PowerPoint</Application>
  <PresentationFormat>On-screen Show (16:9)</PresentationFormat>
  <Paragraphs>147</Paragraphs>
  <Slides>37</Slides>
  <Notes>37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37</vt:i4>
      </vt:variant>
    </vt:vector>
  </HeadingPairs>
  <TitlesOfParts>
    <vt:vector size="44" baseType="lpstr">
      <vt:lpstr>Calibri</vt:lpstr>
      <vt:lpstr>Open Sans</vt:lpstr>
      <vt:lpstr>Google Sans Medium</vt:lpstr>
      <vt:lpstr>Open Sans SemiBold</vt:lpstr>
      <vt:lpstr>Arial</vt:lpstr>
      <vt:lpstr>Simple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wildan abdurrasyid</cp:lastModifiedBy>
  <cp:revision>1</cp:revision>
  <dcterms:modified xsi:type="dcterms:W3CDTF">2023-10-12T05:06:03Z</dcterms:modified>
</cp:coreProperties>
</file>